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90" r:id="rId2"/>
    <p:sldId id="301" r:id="rId3"/>
    <p:sldId id="310" r:id="rId4"/>
    <p:sldId id="311" r:id="rId5"/>
    <p:sldId id="362" r:id="rId6"/>
    <p:sldId id="335" r:id="rId7"/>
    <p:sldId id="336" r:id="rId8"/>
    <p:sldId id="337" r:id="rId9"/>
    <p:sldId id="338" r:id="rId10"/>
    <p:sldId id="339" r:id="rId11"/>
    <p:sldId id="365" r:id="rId12"/>
    <p:sldId id="341" r:id="rId13"/>
    <p:sldId id="342" r:id="rId14"/>
    <p:sldId id="343" r:id="rId15"/>
    <p:sldId id="344" r:id="rId16"/>
    <p:sldId id="363" r:id="rId17"/>
    <p:sldId id="346" r:id="rId18"/>
    <p:sldId id="353" r:id="rId19"/>
    <p:sldId id="354" r:id="rId20"/>
    <p:sldId id="355" r:id="rId21"/>
    <p:sldId id="356" r:id="rId22"/>
    <p:sldId id="357" r:id="rId23"/>
    <p:sldId id="358" r:id="rId24"/>
    <p:sldId id="329" r:id="rId25"/>
    <p:sldId id="333" r:id="rId26"/>
    <p:sldId id="334" r:id="rId27"/>
    <p:sldId id="322" r:id="rId28"/>
    <p:sldId id="327" r:id="rId29"/>
    <p:sldId id="360" r:id="rId30"/>
    <p:sldId id="361" r:id="rId31"/>
    <p:sldId id="351" r:id="rId32"/>
    <p:sldId id="303" r:id="rId33"/>
    <p:sldId id="306" r:id="rId34"/>
    <p:sldId id="307" r:id="rId35"/>
    <p:sldId id="308" r:id="rId36"/>
    <p:sldId id="352" r:id="rId37"/>
    <p:sldId id="34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55" autoAdjust="0"/>
    <p:restoredTop sz="88350" autoAdjust="0"/>
  </p:normalViewPr>
  <p:slideViewPr>
    <p:cSldViewPr snapToGrid="0" snapToObjects="1">
      <p:cViewPr>
        <p:scale>
          <a:sx n="98" d="100"/>
          <a:sy n="98" d="100"/>
        </p:scale>
        <p:origin x="1024" y="344"/>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57" Type="http://schemas.microsoft.com/office/2015/10/relationships/revisionInfo" Target="revisionInfo.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884961024578"/>
          <c:y val="0.0946369385322971"/>
          <c:w val="0.712355395740126"/>
          <c:h val="0.851284810877819"/>
        </c:manualLayout>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533A-4D58-A2D0-96DA696CA37F}"/>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533A-4D58-A2D0-96DA696CA37F}"/>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15:layout/>
              </c:ext>
            </c:extLst>
          </c:dLbls>
          <c:cat>
            <c:strRef>
              <c:f>Sheet1!$A$2:$A$5</c:f>
              <c:strCache>
                <c:ptCount val="2"/>
                <c:pt idx="0">
                  <c:v>Pass</c:v>
                </c:pt>
                <c:pt idx="1">
                  <c:v>Fail</c:v>
                </c:pt>
              </c:strCache>
            </c:strRef>
          </c:cat>
          <c:val>
            <c:numRef>
              <c:f>Sheet1!$B$2:$B$5</c:f>
              <c:numCache>
                <c:formatCode>0%</c:formatCode>
                <c:ptCount val="2"/>
                <c:pt idx="0">
                  <c:v>0.8</c:v>
                </c:pt>
                <c:pt idx="1">
                  <c:v>0.2</c:v>
                </c:pt>
              </c:numCache>
            </c:numRef>
          </c:val>
          <c:extLst xmlns:c16r2="http://schemas.microsoft.com/office/drawing/2015/06/chart">
            <c:ext xmlns:c16="http://schemas.microsoft.com/office/drawing/2014/chart" uri="{C3380CC4-5D6E-409C-BE32-E72D297353CC}">
              <c16:uniqueId val="{00000004-533A-4D58-A2D0-96DA696CA37F}"/>
            </c:ext>
          </c:extLst>
        </c:ser>
        <c:dLbls>
          <c:dLblPos val="ctr"/>
          <c:showLegendKey val="0"/>
          <c:showVal val="0"/>
          <c:showCatName val="1"/>
          <c:showSerName val="0"/>
          <c:showPercent val="0"/>
          <c:showBubbleSize val="0"/>
          <c:showLeaderLines val="1"/>
        </c:dLbls>
      </c:pie3DChart>
      <c:spPr>
        <a:noFill/>
        <a:ln>
          <a:noFill/>
        </a:ln>
        <a:effectLst/>
      </c:spPr>
    </c:plotArea>
    <c:legend>
      <c:legendPos val="r"/>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400" b="1" i="0" dirty="0">
              <a:latin typeface="Helvetica Neue Condensed" charset="0"/>
              <a:ea typeface="Helvetica Neue Condensed" charset="0"/>
              <a:cs typeface="Helvetica Neue Condensed" charset="0"/>
            </a:rPr>
            <a:t>Manual integration</a:t>
          </a:r>
          <a:endParaRPr lang="en-US" sz="24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Show </a:t>
          </a:r>
          <a:r>
            <a:rPr lang="en-US" sz="1800" b="0" i="0" dirty="0" err="1">
              <a:solidFill>
                <a:srgbClr val="367C2B"/>
              </a:solidFill>
              <a:latin typeface="Helvetica Neue" charset="0"/>
              <a:ea typeface="Helvetica Neue" charset="0"/>
              <a:cs typeface="Helvetica Neue" charset="0"/>
            </a:rPr>
            <a:t>JDLogin</a:t>
          </a:r>
          <a:r>
            <a:rPr lang="en-US" sz="18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400" b="1" i="0" dirty="0">
              <a:latin typeface="Helvetica Neue Condensed" charset="0"/>
              <a:ea typeface="Helvetica Neue Condensed" charset="0"/>
              <a:cs typeface="Helvetica Neue Condensed" charset="0"/>
            </a:rPr>
            <a:t>JD Framework</a:t>
          </a:r>
          <a:endParaRPr lang="en-GB" sz="24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800" b="0" i="0" dirty="0">
              <a:solidFill>
                <a:srgbClr val="367C2B"/>
              </a:solidFill>
              <a:latin typeface="Helvetica Neue" charset="0"/>
              <a:ea typeface="Helvetica Neue" charset="0"/>
              <a:cs typeface="Helvetica Neue" charset="0"/>
            </a:rPr>
            <a:t>Framework in Objective-C is integrated into Swift app.</a:t>
          </a:r>
          <a:endParaRPr lang="en-GB" sz="18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800" b="0" i="0" dirty="0" err="1">
              <a:solidFill>
                <a:srgbClr val="367C2B"/>
              </a:solidFill>
              <a:latin typeface="Helvetica Neue" charset="0"/>
              <a:ea typeface="Helvetica Neue" charset="0"/>
              <a:cs typeface="Helvetica Neue" charset="0"/>
            </a:rPr>
            <a:t>Alamofire</a:t>
          </a:r>
          <a:r>
            <a:rPr lang="en-US" sz="18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800" b="0" i="0" dirty="0">
              <a:solidFill>
                <a:srgbClr val="367C2B"/>
              </a:solidFill>
              <a:latin typeface="Helvetica Neue" charset="0"/>
              <a:ea typeface="Helvetica Neue" charset="0"/>
              <a:cs typeface="Helvetica Neue" charset="0"/>
            </a:rPr>
            <a:t>Could fetch data with existing token</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4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A0FE0162-F7EF-45FD-B861-AF6266CD143C}">
      <dgm:prSet custT="1"/>
      <dgm:spPr/>
      <dgm:t>
        <a:bodyPr/>
        <a:lstStyle/>
        <a:p>
          <a:r>
            <a:rPr lang="en-GB" sz="1800" b="0" i="0" dirty="0">
              <a:solidFill>
                <a:srgbClr val="367C2B"/>
              </a:solidFill>
              <a:latin typeface="Helvetica Neue" charset="0"/>
              <a:ea typeface="Helvetica Neue" charset="0"/>
              <a:cs typeface="Helvetica Neue" charset="0"/>
            </a:rPr>
            <a:t>Fetch list of organizations and list of fields within an organization</a:t>
          </a:r>
        </a:p>
      </dgm:t>
    </dgm:pt>
    <dgm:pt modelId="{CC6DBF9E-BA7B-496D-BB66-70652B54B933}" type="parTrans" cxnId="{7F196A85-DBBB-4CEE-8E7E-1643C712154D}">
      <dgm:prSet/>
      <dgm:spPr/>
      <dgm:t>
        <a:bodyPr/>
        <a:lstStyle/>
        <a:p>
          <a:endParaRPr lang="de-DE"/>
        </a:p>
      </dgm:t>
    </dgm:pt>
    <dgm:pt modelId="{6CF4C82C-21F4-4A84-9495-2D94806EF2DF}" type="sibTrans" cxnId="{7F196A85-DBBB-4CEE-8E7E-1643C712154D}">
      <dgm:prSet/>
      <dgm:spPr/>
      <dgm:t>
        <a:bodyPr/>
        <a:lstStyle/>
        <a:p>
          <a:endParaRPr lang="de-DE"/>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custScaleX="91979" custScaleY="100176" custLinFactNeighborY="-867">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custLinFactNeighborX="4146" custLinFactNeighborY="1805">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custScaleX="91715" custScaleY="98782">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custLinFactNeighborX="4143" custLinFactNeighborY="1277">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custScaleX="91715" custScaleY="100189">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custLinFactNeighborX="4410" custLinFactNeighborY="-551">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custScaleX="91716" custScaleY="100650">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custLinFactNeighborX="4409" custLinFactNeighborY="-1875">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2408FB79-6601-4B52-82F4-DABC0F4D0FDC}" type="presOf" srcId="{A0FE0162-F7EF-45FD-B861-AF6266CD143C}" destId="{55194650-AFC2-3C4B-A23B-8FA5B0122C69}"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7F196A85-DBBB-4CEE-8E7E-1643C712154D}" srcId="{8FACFCD5-C495-DE4C-85C2-6F6F39827A5F}" destId="{A0FE0162-F7EF-45FD-B861-AF6266CD143C}" srcOrd="0" destOrd="0" parTransId="{CC6DBF9E-BA7B-496D-BB66-70652B54B933}" sibTransId="{6CF4C82C-21F4-4A84-9495-2D94806EF2DF}"/>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F4190F9F-876D-4AEC-BA18-23053B3D0B81}"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Skills</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800"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custT="1"/>
      <dgm:spPr/>
      <dgm:t>
        <a:bodyPr/>
        <a:lstStyle/>
        <a:p>
          <a:r>
            <a:rPr lang="en-US" sz="1800"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custT="1"/>
      <dgm:spPr/>
      <dgm:t>
        <a:bodyPr/>
        <a:lstStyle/>
        <a:p>
          <a:r>
            <a:rPr lang="en-US" sz="1800"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custScaleX="91461" custScaleY="3479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custScaleX="100582" custScaleY="38006" custLinFactNeighborX="5287" custLinFactNeighborY="28">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custScaleX="91401" custScaleY="34649">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ScaleX="100488" custScaleY="38026" custLinFactNeighborX="4103" custLinFactNeighborY="66">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4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1800" b="0" i="0" dirty="0">
              <a:solidFill>
                <a:srgbClr val="367C2B"/>
              </a:solidFill>
              <a:latin typeface="Helvetica Neue" charset="0"/>
              <a:ea typeface="Helvetica Neue" charset="0"/>
              <a:cs typeface="Helvetica Neue" charset="0"/>
            </a:rPr>
            <a:t>Misleading Error messages</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88772" custScaleY="25074" custLinFactNeighborX="-2365" custLinFactNeighborY="-32631">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99868" custScaleY="25413" custLinFactNeighborX="-149" custLinFactNeighborY="-40066">
        <dgm:presLayoutVars>
          <dgm:bulletEnabled val="1"/>
        </dgm:presLayoutVars>
      </dgm:prSet>
      <dgm:spPr/>
      <dgm:t>
        <a:bodyPr/>
        <a:lstStyle/>
        <a:p>
          <a:endParaRPr lang="en-US"/>
        </a:p>
      </dgm:t>
    </dgm:pt>
  </dgm:ptLst>
  <dgm:cxnLst>
    <dgm:cxn modelId="{E1334251-EFDD-9743-807D-128A84EFDC73}" srcId="{9FAD5CB5-75C5-0844-8999-13D2D872CAAA}" destId="{FE25214B-CC6C-1E41-A30C-25E3C681931D}" srcOrd="0" destOrd="0" parTransId="{08E14A69-89D5-D540-9196-141DD653163E}" sibTransId="{4EF959F3-027A-DE47-BBE5-7692A7F8E458}"/>
    <dgm:cxn modelId="{657E7A92-7EB4-C54B-ABD6-C84AC9ADFE5B}" type="presOf" srcId="{691E13A3-DDB0-FF4E-B819-2A82E9CC22FC}" destId="{A6C5627D-50AF-4D48-A0EC-383AC2590BD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EDF89951-2360-1D4D-BFD1-D7D27A4E825A}" type="presOf" srcId="{FE25214B-CC6C-1E41-A30C-25E3C681931D}" destId="{02025667-6721-0C40-9212-3C6E117053AD}" srcOrd="0" destOrd="0" presId="urn:microsoft.com/office/officeart/2005/8/layout/vList5"/>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4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sz="1600"/>
        </a:p>
      </dgm:t>
    </dgm:pt>
    <dgm:pt modelId="{5FACC7C4-408C-8B4E-A13E-7AE973E6AEDD}" type="sibTrans" cxnId="{FD9085E7-6DC4-4F4A-9088-540C21E96F36}">
      <dgm:prSet/>
      <dgm:spPr/>
      <dgm:t>
        <a:bodyPr/>
        <a:lstStyle/>
        <a:p>
          <a:endParaRPr lang="en-US" sz="1600"/>
        </a:p>
      </dgm:t>
    </dgm:pt>
    <dgm:pt modelId="{695A0D5A-C6F0-CD45-AFA1-8DF0C59870DD}">
      <dgm:prSet phldrT="[Text]" custT="1"/>
      <dgm:spPr>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gm:spPr>
      <dgm:t>
        <a:bodyPr spcFirstLastPara="0" vert="horz" wrap="square" lIns="247650" tIns="123825" rIns="247650" bIns="123825" numCol="1" spcCol="1270" anchor="ctr" anchorCtr="0"/>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gm:t>
    </dgm:pt>
    <dgm:pt modelId="{3F00B2FE-4A1B-1743-8171-37D67E06B325}" type="parTrans" cxnId="{CAE70A7A-2D7F-6F4C-9652-FF16ED79ED54}">
      <dgm:prSet/>
      <dgm:spPr/>
      <dgm:t>
        <a:bodyPr/>
        <a:lstStyle/>
        <a:p>
          <a:endParaRPr lang="en-GB"/>
        </a:p>
      </dgm:t>
    </dgm:pt>
    <dgm:pt modelId="{C143B809-CA7D-4B46-9000-AEC177C42561}" type="sibTrans" cxnId="{CAE70A7A-2D7F-6F4C-9652-FF16ED79ED54}">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90195" custScaleY="93692" custLinFactNeighborX="-2512" custLinFactNeighborY="-176">
        <dgm:presLayoutVars>
          <dgm:chMax val="1"/>
          <dgm:bulletEnabled val="1"/>
        </dgm:presLayoutVars>
      </dgm:prSet>
      <dgm:spPr/>
      <dgm:t>
        <a:bodyPr/>
        <a:lstStyle/>
        <a:p>
          <a:endParaRPr lang="en-US"/>
        </a:p>
      </dgm:t>
    </dgm:pt>
    <dgm:pt modelId="{C12BDFBF-6AA3-544C-A181-17B39D718E44}" type="pres">
      <dgm:prSet presAssocID="{CC8F6D5A-3203-F449-B83D-C2C9F4140365}" presName="descendantText" presStyleLbl="alignAccFollowNode1" presStyleIdx="0" presStyleCnt="1" custScaleX="99894" custLinFactNeighborX="-424">
        <dgm:presLayoutVars>
          <dgm:bulletEnabled val="1"/>
        </dgm:presLayoutVars>
      </dgm:prSet>
      <dgm:spPr>
        <a:xfrm rot="5400000">
          <a:off x="6703462" y="-2921540"/>
          <a:ext cx="805792" cy="6850321"/>
        </a:xfrm>
        <a:prstGeom prst="round2SameRect">
          <a:avLst/>
        </a:prstGeom>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CAE70A7A-2D7F-6F4C-9652-FF16ED79ED54}" srcId="{CC8F6D5A-3203-F449-B83D-C2C9F4140365}" destId="{695A0D5A-C6F0-CD45-AFA1-8DF0C59870DD}" srcOrd="0" destOrd="0" parTransId="{3F00B2FE-4A1B-1743-8171-37D67E06B325}" sibTransId="{C143B809-CA7D-4B46-9000-AEC177C42561}"/>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44320846-87AC-334C-99CB-10602F2552F5}" type="presOf" srcId="{695A0D5A-C6F0-CD45-AFA1-8DF0C59870DD}" destId="{C12BDFBF-6AA3-544C-A181-17B39D718E44}"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418AE789-60A0-FE41-B80A-3FF3B9D49AC9}" type="presParOf" srcId="{DF7D24D9-08D7-564A-86F9-5E608172B4B8}" destId="{C12BDFBF-6AA3-544C-A181-17B39D718E44}"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5CA863-8D9A-4EA1-AEFE-A9983803800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A669685-7315-4F03-8998-4923B36AFD1A}">
      <dgm:prSet phldrT="[Text]" custT="1"/>
      <dgm:spPr/>
      <dgm:t>
        <a:bodyPr/>
        <a:lstStyle/>
        <a:p>
          <a:pPr algn="l"/>
          <a:r>
            <a:rPr lang="en-US" sz="2400" dirty="0"/>
            <a:t>Functional Testing</a:t>
          </a:r>
        </a:p>
      </dgm:t>
    </dgm:pt>
    <dgm:pt modelId="{DD2F50E1-E755-4374-9173-050E5A128011}" type="parTrans" cxnId="{D0CA27CC-88F1-4021-B21A-3D8B9CF63AB9}">
      <dgm:prSet/>
      <dgm:spPr/>
      <dgm:t>
        <a:bodyPr/>
        <a:lstStyle/>
        <a:p>
          <a:endParaRPr lang="en-US"/>
        </a:p>
      </dgm:t>
    </dgm:pt>
    <dgm:pt modelId="{46A0F31D-DD76-45CE-AB2B-C239D9AA7739}" type="sibTrans" cxnId="{D0CA27CC-88F1-4021-B21A-3D8B9CF63AB9}">
      <dgm:prSet/>
      <dgm:spPr/>
      <dgm:t>
        <a:bodyPr/>
        <a:lstStyle/>
        <a:p>
          <a:endParaRPr lang="en-US"/>
        </a:p>
      </dgm:t>
    </dgm:pt>
    <dgm:pt modelId="{030B1A04-FCA2-4159-A117-E35FF8FE8372}">
      <dgm:prSet phldrT="[Text]" custT="1"/>
      <dgm:spPr/>
      <dgm:t>
        <a:bodyPr/>
        <a:lstStyle/>
        <a:p>
          <a:r>
            <a:rPr lang="en-US" sz="1800" dirty="0"/>
            <a:t>Testing with Siri</a:t>
          </a:r>
        </a:p>
      </dgm:t>
    </dgm:pt>
    <dgm:pt modelId="{832DD327-25C8-4E7F-AE20-6D00C95FE2BE}" type="parTrans" cxnId="{0A9344C7-A401-43BE-9AE6-285968F829E8}">
      <dgm:prSet/>
      <dgm:spPr/>
      <dgm:t>
        <a:bodyPr/>
        <a:lstStyle/>
        <a:p>
          <a:endParaRPr lang="en-US"/>
        </a:p>
      </dgm:t>
    </dgm:pt>
    <dgm:pt modelId="{3B3084BD-AE60-462D-9F22-692AE367DED7}" type="sibTrans" cxnId="{0A9344C7-A401-43BE-9AE6-285968F829E8}">
      <dgm:prSet/>
      <dgm:spPr/>
      <dgm:t>
        <a:bodyPr/>
        <a:lstStyle/>
        <a:p>
          <a:endParaRPr lang="en-US"/>
        </a:p>
      </dgm:t>
    </dgm:pt>
    <dgm:pt modelId="{46AA5C4A-4D06-4F7D-B0BB-137759E4FE23}">
      <dgm:prSet phldrT="[Text]" custT="1"/>
      <dgm:spPr/>
      <dgm:t>
        <a:bodyPr/>
        <a:lstStyle/>
        <a:p>
          <a:pPr algn="l"/>
          <a:r>
            <a:rPr lang="en-US" sz="2400" dirty="0"/>
            <a:t>Non-functional Testing</a:t>
          </a:r>
        </a:p>
      </dgm:t>
    </dgm:pt>
    <dgm:pt modelId="{6835883B-BAC3-41CA-BBD4-D3D0468CB54B}" type="parTrans" cxnId="{F1B0046E-367E-42B5-BD2B-56DEA5EEBA8F}">
      <dgm:prSet/>
      <dgm:spPr/>
      <dgm:t>
        <a:bodyPr/>
        <a:lstStyle/>
        <a:p>
          <a:endParaRPr lang="en-US"/>
        </a:p>
      </dgm:t>
    </dgm:pt>
    <dgm:pt modelId="{72853D71-D525-4A98-91BF-C63AC73B5078}" type="sibTrans" cxnId="{F1B0046E-367E-42B5-BD2B-56DEA5EEBA8F}">
      <dgm:prSet/>
      <dgm:spPr/>
      <dgm:t>
        <a:bodyPr/>
        <a:lstStyle/>
        <a:p>
          <a:endParaRPr lang="en-US"/>
        </a:p>
      </dgm:t>
    </dgm:pt>
    <dgm:pt modelId="{936E5733-BFC0-4EFB-BFD0-31B0E10965CF}">
      <dgm:prSet phldrT="[Text]" custT="1"/>
      <dgm:spPr/>
      <dgm:t>
        <a:bodyPr/>
        <a:lstStyle/>
        <a:p>
          <a:r>
            <a:rPr lang="en-US" sz="1800" dirty="0"/>
            <a:t>Compatibility</a:t>
          </a:r>
        </a:p>
      </dgm:t>
    </dgm:pt>
    <dgm:pt modelId="{2D419D09-E6DB-4F15-819A-AF4B8B3FF694}" type="parTrans" cxnId="{FFB8E9A0-E9B0-4FA1-8488-F1AC68B3C702}">
      <dgm:prSet/>
      <dgm:spPr/>
      <dgm:t>
        <a:bodyPr/>
        <a:lstStyle/>
        <a:p>
          <a:endParaRPr lang="en-US"/>
        </a:p>
      </dgm:t>
    </dgm:pt>
    <dgm:pt modelId="{6BD2222F-6A2A-470E-80B3-63985E0D7E6A}" type="sibTrans" cxnId="{FFB8E9A0-E9B0-4FA1-8488-F1AC68B3C702}">
      <dgm:prSet/>
      <dgm:spPr/>
      <dgm:t>
        <a:bodyPr/>
        <a:lstStyle/>
        <a:p>
          <a:endParaRPr lang="en-US"/>
        </a:p>
      </dgm:t>
    </dgm:pt>
    <dgm:pt modelId="{E56C05EA-0D99-4B9A-BC93-DF46BBF1B00F}">
      <dgm:prSet phldrT="[Text]" custT="1"/>
      <dgm:spPr/>
      <dgm:t>
        <a:bodyPr/>
        <a:lstStyle/>
        <a:p>
          <a:pPr algn="l"/>
          <a:r>
            <a:rPr lang="en-US" sz="2400" dirty="0"/>
            <a:t>Code Quality</a:t>
          </a:r>
        </a:p>
      </dgm:t>
    </dgm:pt>
    <dgm:pt modelId="{FB72395D-EF04-4017-8A4C-E4C159876463}" type="parTrans" cxnId="{A22DB968-85EE-4379-93A7-1534CD1E0168}">
      <dgm:prSet/>
      <dgm:spPr/>
      <dgm:t>
        <a:bodyPr/>
        <a:lstStyle/>
        <a:p>
          <a:endParaRPr lang="en-US"/>
        </a:p>
      </dgm:t>
    </dgm:pt>
    <dgm:pt modelId="{4FD16509-941F-4D35-9729-E608F6C381D6}" type="sibTrans" cxnId="{A22DB968-85EE-4379-93A7-1534CD1E0168}">
      <dgm:prSet/>
      <dgm:spPr/>
      <dgm:t>
        <a:bodyPr/>
        <a:lstStyle/>
        <a:p>
          <a:endParaRPr lang="en-US"/>
        </a:p>
      </dgm:t>
    </dgm:pt>
    <dgm:pt modelId="{B38B2BA4-42F1-4878-91C5-C1D443596204}">
      <dgm:prSet phldrT="[Text]" custT="1"/>
      <dgm:spPr/>
      <dgm:t>
        <a:bodyPr/>
        <a:lstStyle/>
        <a:p>
          <a:r>
            <a:rPr lang="en-US" sz="1800" dirty="0"/>
            <a:t>Code conventions</a:t>
          </a:r>
        </a:p>
      </dgm:t>
    </dgm:pt>
    <dgm:pt modelId="{28CEEDA3-F5D1-43D1-96E8-8E47755969B1}" type="parTrans" cxnId="{C28B6CEF-F84A-41C6-8CAC-D0B656780ECB}">
      <dgm:prSet/>
      <dgm:spPr/>
      <dgm:t>
        <a:bodyPr/>
        <a:lstStyle/>
        <a:p>
          <a:endParaRPr lang="en-US"/>
        </a:p>
      </dgm:t>
    </dgm:pt>
    <dgm:pt modelId="{10DD8E93-9ABA-4F89-9568-0FBF7A96F3E6}" type="sibTrans" cxnId="{C28B6CEF-F84A-41C6-8CAC-D0B656780ECB}">
      <dgm:prSet/>
      <dgm:spPr/>
      <dgm:t>
        <a:bodyPr/>
        <a:lstStyle/>
        <a:p>
          <a:endParaRPr lang="en-US"/>
        </a:p>
      </dgm:t>
    </dgm:pt>
    <dgm:pt modelId="{21C556A6-AB0E-4582-B03A-28443DD63F6E}">
      <dgm:prSet phldrT="[Text]" custT="1"/>
      <dgm:spPr/>
      <dgm:t>
        <a:bodyPr/>
        <a:lstStyle/>
        <a:p>
          <a:r>
            <a:rPr lang="en-US" sz="1800" dirty="0"/>
            <a:t>Naming Conventions</a:t>
          </a:r>
        </a:p>
      </dgm:t>
    </dgm:pt>
    <dgm:pt modelId="{3AA7DC18-A125-46F6-BF22-CCF36F199C02}" type="parTrans" cxnId="{6C86B767-2323-4BC2-AF52-F8126443621D}">
      <dgm:prSet/>
      <dgm:spPr/>
      <dgm:t>
        <a:bodyPr/>
        <a:lstStyle/>
        <a:p>
          <a:endParaRPr lang="en-US"/>
        </a:p>
      </dgm:t>
    </dgm:pt>
    <dgm:pt modelId="{F99066E0-7DF7-46B4-A0B2-0454615413AD}" type="sibTrans" cxnId="{6C86B767-2323-4BC2-AF52-F8126443621D}">
      <dgm:prSet/>
      <dgm:spPr/>
      <dgm:t>
        <a:bodyPr/>
        <a:lstStyle/>
        <a:p>
          <a:endParaRPr lang="en-US"/>
        </a:p>
      </dgm:t>
    </dgm:pt>
    <dgm:pt modelId="{6E9EB1F9-AC34-4383-81E2-EE4259D07BB7}">
      <dgm:prSet phldrT="[Text]" custT="1"/>
      <dgm:spPr/>
      <dgm:t>
        <a:bodyPr/>
        <a:lstStyle/>
        <a:p>
          <a:r>
            <a:rPr lang="en-US" sz="1800" dirty="0"/>
            <a:t>Unit Testing</a:t>
          </a:r>
        </a:p>
      </dgm:t>
    </dgm:pt>
    <dgm:pt modelId="{B50C645F-00FC-4BD2-9694-399F6ECDA3FB}" type="parTrans" cxnId="{1E6D38A7-2BFB-4C8F-AAA5-CBBB580DCCEB}">
      <dgm:prSet/>
      <dgm:spPr/>
      <dgm:t>
        <a:bodyPr/>
        <a:lstStyle/>
        <a:p>
          <a:endParaRPr lang="en-US"/>
        </a:p>
      </dgm:t>
    </dgm:pt>
    <dgm:pt modelId="{40A2AB25-48DA-444C-B775-647921D576B3}" type="sibTrans" cxnId="{1E6D38A7-2BFB-4C8F-AAA5-CBBB580DCCEB}">
      <dgm:prSet/>
      <dgm:spPr/>
      <dgm:t>
        <a:bodyPr/>
        <a:lstStyle/>
        <a:p>
          <a:endParaRPr lang="en-US"/>
        </a:p>
      </dgm:t>
    </dgm:pt>
    <dgm:pt modelId="{3CD1D8BE-4577-44DA-9F05-16B57C25498F}">
      <dgm:prSet phldrT="[Text]" custT="1"/>
      <dgm:spPr/>
      <dgm:t>
        <a:bodyPr/>
        <a:lstStyle/>
        <a:p>
          <a:r>
            <a:rPr lang="en-US" sz="1800" dirty="0"/>
            <a:t>Performance</a:t>
          </a:r>
        </a:p>
      </dgm:t>
    </dgm:pt>
    <dgm:pt modelId="{46D5C379-4E17-4A88-AD04-75D30210C040}" type="parTrans" cxnId="{6BA90696-6D01-4625-AB7E-BD115E0005D8}">
      <dgm:prSet/>
      <dgm:spPr/>
      <dgm:t>
        <a:bodyPr/>
        <a:lstStyle/>
        <a:p>
          <a:endParaRPr lang="en-US"/>
        </a:p>
      </dgm:t>
    </dgm:pt>
    <dgm:pt modelId="{B7C9CA42-0637-48F5-B8EA-564397F601DA}" type="sibTrans" cxnId="{6BA90696-6D01-4625-AB7E-BD115E0005D8}">
      <dgm:prSet/>
      <dgm:spPr/>
      <dgm:t>
        <a:bodyPr/>
        <a:lstStyle/>
        <a:p>
          <a:endParaRPr lang="en-US"/>
        </a:p>
      </dgm:t>
    </dgm:pt>
    <dgm:pt modelId="{5BB41CC5-E865-4CF4-BF28-DC36A0C7379C}">
      <dgm:prSet phldrT="[Text]" custT="1"/>
      <dgm:spPr/>
      <dgm:t>
        <a:bodyPr/>
        <a:lstStyle/>
        <a:p>
          <a:r>
            <a:rPr lang="en-US" sz="1800" dirty="0"/>
            <a:t>Security</a:t>
          </a:r>
        </a:p>
      </dgm:t>
    </dgm:pt>
    <dgm:pt modelId="{4CF938B1-10D3-4229-A698-4491EDB0F4E9}" type="parTrans" cxnId="{2EC84D24-6747-4DB7-B4C3-81CB90631A38}">
      <dgm:prSet/>
      <dgm:spPr/>
      <dgm:t>
        <a:bodyPr/>
        <a:lstStyle/>
        <a:p>
          <a:endParaRPr lang="en-US"/>
        </a:p>
      </dgm:t>
    </dgm:pt>
    <dgm:pt modelId="{D4011C49-F87F-4029-A968-510CFD7B8CD5}" type="sibTrans" cxnId="{2EC84D24-6747-4DB7-B4C3-81CB90631A38}">
      <dgm:prSet/>
      <dgm:spPr/>
      <dgm:t>
        <a:bodyPr/>
        <a:lstStyle/>
        <a:p>
          <a:endParaRPr lang="en-US"/>
        </a:p>
      </dgm:t>
    </dgm:pt>
    <dgm:pt modelId="{D648048C-11EB-4AB2-A9B4-4902AD487244}" type="pres">
      <dgm:prSet presAssocID="{9E5CA863-8D9A-4EA1-AEFE-A99838038001}" presName="Name0" presStyleCnt="0">
        <dgm:presLayoutVars>
          <dgm:dir/>
          <dgm:animLvl val="lvl"/>
          <dgm:resizeHandles val="exact"/>
        </dgm:presLayoutVars>
      </dgm:prSet>
      <dgm:spPr/>
      <dgm:t>
        <a:bodyPr/>
        <a:lstStyle/>
        <a:p>
          <a:endParaRPr lang="en-US"/>
        </a:p>
      </dgm:t>
    </dgm:pt>
    <dgm:pt modelId="{63BBAFD4-3928-4EBE-AD5D-05C75F3AC5B5}" type="pres">
      <dgm:prSet presAssocID="{1A669685-7315-4F03-8998-4923B36AFD1A}" presName="linNode" presStyleCnt="0"/>
      <dgm:spPr/>
    </dgm:pt>
    <dgm:pt modelId="{9BB68AD3-FE5E-42AB-81A6-93C6FA63E240}" type="pres">
      <dgm:prSet presAssocID="{1A669685-7315-4F03-8998-4923B36AFD1A}" presName="parentText" presStyleLbl="node1" presStyleIdx="0" presStyleCnt="3">
        <dgm:presLayoutVars>
          <dgm:chMax val="1"/>
          <dgm:bulletEnabled val="1"/>
        </dgm:presLayoutVars>
      </dgm:prSet>
      <dgm:spPr/>
      <dgm:t>
        <a:bodyPr/>
        <a:lstStyle/>
        <a:p>
          <a:endParaRPr lang="en-US"/>
        </a:p>
      </dgm:t>
    </dgm:pt>
    <dgm:pt modelId="{044993CF-8353-4F6F-A0F8-49EF4FF1576E}" type="pres">
      <dgm:prSet presAssocID="{1A669685-7315-4F03-8998-4923B36AFD1A}" presName="descendantText" presStyleLbl="alignAccFollowNode1" presStyleIdx="0" presStyleCnt="3">
        <dgm:presLayoutVars>
          <dgm:bulletEnabled val="1"/>
        </dgm:presLayoutVars>
      </dgm:prSet>
      <dgm:spPr/>
      <dgm:t>
        <a:bodyPr/>
        <a:lstStyle/>
        <a:p>
          <a:endParaRPr lang="en-US"/>
        </a:p>
      </dgm:t>
    </dgm:pt>
    <dgm:pt modelId="{DC5994E8-5755-4290-8DD0-0763E5EA44B1}" type="pres">
      <dgm:prSet presAssocID="{46A0F31D-DD76-45CE-AB2B-C239D9AA7739}" presName="sp" presStyleCnt="0"/>
      <dgm:spPr/>
    </dgm:pt>
    <dgm:pt modelId="{B5C546A9-E7A3-430C-9846-FC4490786186}" type="pres">
      <dgm:prSet presAssocID="{46AA5C4A-4D06-4F7D-B0BB-137759E4FE23}" presName="linNode" presStyleCnt="0"/>
      <dgm:spPr/>
    </dgm:pt>
    <dgm:pt modelId="{D895F72D-DA80-44F1-9192-62EDAB33F1B7}" type="pres">
      <dgm:prSet presAssocID="{46AA5C4A-4D06-4F7D-B0BB-137759E4FE23}" presName="parentText" presStyleLbl="node1" presStyleIdx="1" presStyleCnt="3">
        <dgm:presLayoutVars>
          <dgm:chMax val="1"/>
          <dgm:bulletEnabled val="1"/>
        </dgm:presLayoutVars>
      </dgm:prSet>
      <dgm:spPr/>
      <dgm:t>
        <a:bodyPr/>
        <a:lstStyle/>
        <a:p>
          <a:endParaRPr lang="en-US"/>
        </a:p>
      </dgm:t>
    </dgm:pt>
    <dgm:pt modelId="{6BC2E684-4906-48E0-A84C-FDC5052B4F23}" type="pres">
      <dgm:prSet presAssocID="{46AA5C4A-4D06-4F7D-B0BB-137759E4FE23}" presName="descendantText" presStyleLbl="alignAccFollowNode1" presStyleIdx="1" presStyleCnt="3">
        <dgm:presLayoutVars>
          <dgm:bulletEnabled val="1"/>
        </dgm:presLayoutVars>
      </dgm:prSet>
      <dgm:spPr/>
      <dgm:t>
        <a:bodyPr/>
        <a:lstStyle/>
        <a:p>
          <a:endParaRPr lang="en-US"/>
        </a:p>
      </dgm:t>
    </dgm:pt>
    <dgm:pt modelId="{34CB5BC4-8A5B-4923-A386-C836377530C7}" type="pres">
      <dgm:prSet presAssocID="{72853D71-D525-4A98-91BF-C63AC73B5078}" presName="sp" presStyleCnt="0"/>
      <dgm:spPr/>
    </dgm:pt>
    <dgm:pt modelId="{CF7535EF-36B0-4464-87AB-4F23283F5BB3}" type="pres">
      <dgm:prSet presAssocID="{E56C05EA-0D99-4B9A-BC93-DF46BBF1B00F}" presName="linNode" presStyleCnt="0"/>
      <dgm:spPr/>
    </dgm:pt>
    <dgm:pt modelId="{FB22492A-160C-4412-B54C-7978F888A244}" type="pres">
      <dgm:prSet presAssocID="{E56C05EA-0D99-4B9A-BC93-DF46BBF1B00F}" presName="parentText" presStyleLbl="node1" presStyleIdx="2" presStyleCnt="3">
        <dgm:presLayoutVars>
          <dgm:chMax val="1"/>
          <dgm:bulletEnabled val="1"/>
        </dgm:presLayoutVars>
      </dgm:prSet>
      <dgm:spPr/>
      <dgm:t>
        <a:bodyPr/>
        <a:lstStyle/>
        <a:p>
          <a:endParaRPr lang="en-US"/>
        </a:p>
      </dgm:t>
    </dgm:pt>
    <dgm:pt modelId="{D6024833-E0B5-46F1-A7D6-6B8C6184A448}" type="pres">
      <dgm:prSet presAssocID="{E56C05EA-0D99-4B9A-BC93-DF46BBF1B00F}" presName="descendantText" presStyleLbl="alignAccFollowNode1" presStyleIdx="2" presStyleCnt="3">
        <dgm:presLayoutVars>
          <dgm:bulletEnabled val="1"/>
        </dgm:presLayoutVars>
      </dgm:prSet>
      <dgm:spPr/>
      <dgm:t>
        <a:bodyPr/>
        <a:lstStyle/>
        <a:p>
          <a:endParaRPr lang="en-US"/>
        </a:p>
      </dgm:t>
    </dgm:pt>
  </dgm:ptLst>
  <dgm:cxnLst>
    <dgm:cxn modelId="{CC987E48-0585-470E-AB84-092160449E5F}" type="presOf" srcId="{030B1A04-FCA2-4159-A117-E35FF8FE8372}" destId="{044993CF-8353-4F6F-A0F8-49EF4FF1576E}" srcOrd="0" destOrd="1" presId="urn:microsoft.com/office/officeart/2005/8/layout/vList5"/>
    <dgm:cxn modelId="{6BA90696-6D01-4625-AB7E-BD115E0005D8}" srcId="{46AA5C4A-4D06-4F7D-B0BB-137759E4FE23}" destId="{3CD1D8BE-4577-44DA-9F05-16B57C25498F}" srcOrd="0" destOrd="0" parTransId="{46D5C379-4E17-4A88-AD04-75D30210C040}" sibTransId="{B7C9CA42-0637-48F5-B8EA-564397F601DA}"/>
    <dgm:cxn modelId="{D0CA27CC-88F1-4021-B21A-3D8B9CF63AB9}" srcId="{9E5CA863-8D9A-4EA1-AEFE-A99838038001}" destId="{1A669685-7315-4F03-8998-4923B36AFD1A}" srcOrd="0" destOrd="0" parTransId="{DD2F50E1-E755-4374-9173-050E5A128011}" sibTransId="{46A0F31D-DD76-45CE-AB2B-C239D9AA7739}"/>
    <dgm:cxn modelId="{5F6D5399-3385-4607-8E07-561A0E3CF01A}" type="presOf" srcId="{B38B2BA4-42F1-4878-91C5-C1D443596204}" destId="{D6024833-E0B5-46F1-A7D6-6B8C6184A448}" srcOrd="0" destOrd="0" presId="urn:microsoft.com/office/officeart/2005/8/layout/vList5"/>
    <dgm:cxn modelId="{6C86B767-2323-4BC2-AF52-F8126443621D}" srcId="{E56C05EA-0D99-4B9A-BC93-DF46BBF1B00F}" destId="{21C556A6-AB0E-4582-B03A-28443DD63F6E}" srcOrd="1" destOrd="0" parTransId="{3AA7DC18-A125-46F6-BF22-CCF36F199C02}" sibTransId="{F99066E0-7DF7-46B4-A0B2-0454615413AD}"/>
    <dgm:cxn modelId="{8ADD22AA-0D9A-493D-AAB2-FBCA77B9D7E6}" type="presOf" srcId="{46AA5C4A-4D06-4F7D-B0BB-137759E4FE23}" destId="{D895F72D-DA80-44F1-9192-62EDAB33F1B7}" srcOrd="0" destOrd="0" presId="urn:microsoft.com/office/officeart/2005/8/layout/vList5"/>
    <dgm:cxn modelId="{56A3D1A5-7895-4DDD-9E46-4B009BD816E7}" type="presOf" srcId="{1A669685-7315-4F03-8998-4923B36AFD1A}" destId="{9BB68AD3-FE5E-42AB-81A6-93C6FA63E240}" srcOrd="0" destOrd="0" presId="urn:microsoft.com/office/officeart/2005/8/layout/vList5"/>
    <dgm:cxn modelId="{0A9344C7-A401-43BE-9AE6-285968F829E8}" srcId="{1A669685-7315-4F03-8998-4923B36AFD1A}" destId="{030B1A04-FCA2-4159-A117-E35FF8FE8372}" srcOrd="1" destOrd="0" parTransId="{832DD327-25C8-4E7F-AE20-6D00C95FE2BE}" sibTransId="{3B3084BD-AE60-462D-9F22-692AE367DED7}"/>
    <dgm:cxn modelId="{63B770D3-BAFD-46CD-95B3-656B11EE721A}" type="presOf" srcId="{5BB41CC5-E865-4CF4-BF28-DC36A0C7379C}" destId="{6BC2E684-4906-48E0-A84C-FDC5052B4F23}" srcOrd="0" destOrd="2" presId="urn:microsoft.com/office/officeart/2005/8/layout/vList5"/>
    <dgm:cxn modelId="{2EC84D24-6747-4DB7-B4C3-81CB90631A38}" srcId="{46AA5C4A-4D06-4F7D-B0BB-137759E4FE23}" destId="{5BB41CC5-E865-4CF4-BF28-DC36A0C7379C}" srcOrd="2" destOrd="0" parTransId="{4CF938B1-10D3-4229-A698-4491EDB0F4E9}" sibTransId="{D4011C49-F87F-4029-A968-510CFD7B8CD5}"/>
    <dgm:cxn modelId="{C28B6CEF-F84A-41C6-8CAC-D0B656780ECB}" srcId="{E56C05EA-0D99-4B9A-BC93-DF46BBF1B00F}" destId="{B38B2BA4-42F1-4878-91C5-C1D443596204}" srcOrd="0" destOrd="0" parTransId="{28CEEDA3-F5D1-43D1-96E8-8E47755969B1}" sibTransId="{10DD8E93-9ABA-4F89-9568-0FBF7A96F3E6}"/>
    <dgm:cxn modelId="{453BB3B4-AC9D-4C17-B424-14693A923973}" type="presOf" srcId="{3CD1D8BE-4577-44DA-9F05-16B57C25498F}" destId="{6BC2E684-4906-48E0-A84C-FDC5052B4F23}" srcOrd="0" destOrd="0" presId="urn:microsoft.com/office/officeart/2005/8/layout/vList5"/>
    <dgm:cxn modelId="{669E4831-2762-4D1E-83D1-1A1656E55AA1}" type="presOf" srcId="{E56C05EA-0D99-4B9A-BC93-DF46BBF1B00F}" destId="{FB22492A-160C-4412-B54C-7978F888A244}" srcOrd="0" destOrd="0" presId="urn:microsoft.com/office/officeart/2005/8/layout/vList5"/>
    <dgm:cxn modelId="{FFB8E9A0-E9B0-4FA1-8488-F1AC68B3C702}" srcId="{46AA5C4A-4D06-4F7D-B0BB-137759E4FE23}" destId="{936E5733-BFC0-4EFB-BFD0-31B0E10965CF}" srcOrd="1" destOrd="0" parTransId="{2D419D09-E6DB-4F15-819A-AF4B8B3FF694}" sibTransId="{6BD2222F-6A2A-470E-80B3-63985E0D7E6A}"/>
    <dgm:cxn modelId="{847BF280-C085-44B0-875A-757A3F007C8E}" type="presOf" srcId="{21C556A6-AB0E-4582-B03A-28443DD63F6E}" destId="{D6024833-E0B5-46F1-A7D6-6B8C6184A448}" srcOrd="0" destOrd="1" presId="urn:microsoft.com/office/officeart/2005/8/layout/vList5"/>
    <dgm:cxn modelId="{85C5D0FD-0F31-4C30-85E5-9198AEDCD0D6}" type="presOf" srcId="{6E9EB1F9-AC34-4383-81E2-EE4259D07BB7}" destId="{044993CF-8353-4F6F-A0F8-49EF4FF1576E}" srcOrd="0" destOrd="0" presId="urn:microsoft.com/office/officeart/2005/8/layout/vList5"/>
    <dgm:cxn modelId="{1E6D38A7-2BFB-4C8F-AAA5-CBBB580DCCEB}" srcId="{1A669685-7315-4F03-8998-4923B36AFD1A}" destId="{6E9EB1F9-AC34-4383-81E2-EE4259D07BB7}" srcOrd="0" destOrd="0" parTransId="{B50C645F-00FC-4BD2-9694-399F6ECDA3FB}" sibTransId="{40A2AB25-48DA-444C-B775-647921D576B3}"/>
    <dgm:cxn modelId="{A22DB968-85EE-4379-93A7-1534CD1E0168}" srcId="{9E5CA863-8D9A-4EA1-AEFE-A99838038001}" destId="{E56C05EA-0D99-4B9A-BC93-DF46BBF1B00F}" srcOrd="2" destOrd="0" parTransId="{FB72395D-EF04-4017-8A4C-E4C159876463}" sibTransId="{4FD16509-941F-4D35-9729-E608F6C381D6}"/>
    <dgm:cxn modelId="{F1B0046E-367E-42B5-BD2B-56DEA5EEBA8F}" srcId="{9E5CA863-8D9A-4EA1-AEFE-A99838038001}" destId="{46AA5C4A-4D06-4F7D-B0BB-137759E4FE23}" srcOrd="1" destOrd="0" parTransId="{6835883B-BAC3-41CA-BBD4-D3D0468CB54B}" sibTransId="{72853D71-D525-4A98-91BF-C63AC73B5078}"/>
    <dgm:cxn modelId="{018753BD-E143-4A62-AD11-BCA459AE4A85}" type="presOf" srcId="{9E5CA863-8D9A-4EA1-AEFE-A99838038001}" destId="{D648048C-11EB-4AB2-A9B4-4902AD487244}" srcOrd="0" destOrd="0" presId="urn:microsoft.com/office/officeart/2005/8/layout/vList5"/>
    <dgm:cxn modelId="{F40AE834-6188-40E7-8124-A4EB6BAE7D06}" type="presOf" srcId="{936E5733-BFC0-4EFB-BFD0-31B0E10965CF}" destId="{6BC2E684-4906-48E0-A84C-FDC5052B4F23}" srcOrd="0" destOrd="1" presId="urn:microsoft.com/office/officeart/2005/8/layout/vList5"/>
    <dgm:cxn modelId="{30997397-4259-4282-8626-F6079E7FBF2E}" type="presParOf" srcId="{D648048C-11EB-4AB2-A9B4-4902AD487244}" destId="{63BBAFD4-3928-4EBE-AD5D-05C75F3AC5B5}" srcOrd="0" destOrd="0" presId="urn:microsoft.com/office/officeart/2005/8/layout/vList5"/>
    <dgm:cxn modelId="{65E013B0-4BF9-4CF3-9606-1E3186175F52}" type="presParOf" srcId="{63BBAFD4-3928-4EBE-AD5D-05C75F3AC5B5}" destId="{9BB68AD3-FE5E-42AB-81A6-93C6FA63E240}" srcOrd="0" destOrd="0" presId="urn:microsoft.com/office/officeart/2005/8/layout/vList5"/>
    <dgm:cxn modelId="{A5E6C9AA-272D-4A65-AD5D-3760EF12FD92}" type="presParOf" srcId="{63BBAFD4-3928-4EBE-AD5D-05C75F3AC5B5}" destId="{044993CF-8353-4F6F-A0F8-49EF4FF1576E}" srcOrd="1" destOrd="0" presId="urn:microsoft.com/office/officeart/2005/8/layout/vList5"/>
    <dgm:cxn modelId="{F8E4789D-F412-4519-BFDF-5898C5EB4E2F}" type="presParOf" srcId="{D648048C-11EB-4AB2-A9B4-4902AD487244}" destId="{DC5994E8-5755-4290-8DD0-0763E5EA44B1}" srcOrd="1" destOrd="0" presId="urn:microsoft.com/office/officeart/2005/8/layout/vList5"/>
    <dgm:cxn modelId="{DA1647A0-9FD1-4E3E-BAEE-4439E80D82DD}" type="presParOf" srcId="{D648048C-11EB-4AB2-A9B4-4902AD487244}" destId="{B5C546A9-E7A3-430C-9846-FC4490786186}" srcOrd="2" destOrd="0" presId="urn:microsoft.com/office/officeart/2005/8/layout/vList5"/>
    <dgm:cxn modelId="{7006B977-77C4-4FAF-9259-7EA02AE2DFB0}" type="presParOf" srcId="{B5C546A9-E7A3-430C-9846-FC4490786186}" destId="{D895F72D-DA80-44F1-9192-62EDAB33F1B7}" srcOrd="0" destOrd="0" presId="urn:microsoft.com/office/officeart/2005/8/layout/vList5"/>
    <dgm:cxn modelId="{A9F24562-7464-4A4B-9C6A-A1279C3E4A8B}" type="presParOf" srcId="{B5C546A9-E7A3-430C-9846-FC4490786186}" destId="{6BC2E684-4906-48E0-A84C-FDC5052B4F23}" srcOrd="1" destOrd="0" presId="urn:microsoft.com/office/officeart/2005/8/layout/vList5"/>
    <dgm:cxn modelId="{A66E7A8C-4761-41FF-B441-716D71256B13}" type="presParOf" srcId="{D648048C-11EB-4AB2-A9B4-4902AD487244}" destId="{34CB5BC4-8A5B-4923-A386-C836377530C7}" srcOrd="3" destOrd="0" presId="urn:microsoft.com/office/officeart/2005/8/layout/vList5"/>
    <dgm:cxn modelId="{BB730D1E-8F28-4BAD-933D-A121F5E2B1A7}" type="presParOf" srcId="{D648048C-11EB-4AB2-A9B4-4902AD487244}" destId="{CF7535EF-36B0-4464-87AB-4F23283F5BB3}" srcOrd="4" destOrd="0" presId="urn:microsoft.com/office/officeart/2005/8/layout/vList5"/>
    <dgm:cxn modelId="{F54E6C70-FA19-491E-AF34-F6CD45296290}" type="presParOf" srcId="{CF7535EF-36B0-4464-87AB-4F23283F5BB3}" destId="{FB22492A-160C-4412-B54C-7978F888A244}" srcOrd="0" destOrd="0" presId="urn:microsoft.com/office/officeart/2005/8/layout/vList5"/>
    <dgm:cxn modelId="{B4A13EA3-6F90-4C9B-BB84-0386F0EE3944}" type="presParOf" srcId="{CF7535EF-36B0-4464-87AB-4F23283F5BB3}" destId="{D6024833-E0B5-46F1-A7D6-6B8C6184A44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custT="1"/>
      <dgm:spPr/>
      <dgm:t>
        <a:bodyPr/>
        <a:lstStyle/>
        <a:p>
          <a:r>
            <a:rPr lang="en-US" sz="3200" b="1" i="0" smtClean="0">
              <a:latin typeface="Helvetica Neue Condensed" charset="0"/>
              <a:ea typeface="Helvetica Neue Condensed" charset="0"/>
              <a:cs typeface="Helvetica Neue Condensed" charset="0"/>
            </a:rPr>
            <a:t>Achievements</a:t>
          </a:r>
          <a:endParaRPr lang="en-US" sz="4400"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custT="1"/>
      <dgm:spPr/>
      <dgm:t>
        <a:bodyPr/>
        <a:lstStyle/>
        <a:p>
          <a:r>
            <a:rPr lang="en-US" sz="3600" b="1" i="0" dirty="0">
              <a:latin typeface="Helvetica Neue Condensed" charset="0"/>
              <a:ea typeface="Helvetica Neue Condensed" charset="0"/>
              <a:cs typeface="Helvetica Neue Condensed" charset="0"/>
            </a:rPr>
            <a:t>Difficulties</a:t>
          </a:r>
          <a:endParaRPr lang="en-US" sz="4800" b="1" i="0" dirty="0">
            <a:latin typeface="Helvetica Neue Condensed" charset="0"/>
            <a:ea typeface="Helvetica Neue Condensed" charset="0"/>
            <a:cs typeface="Helvetica Neue Condensed" charset="0"/>
          </a:endParaRP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9BF5E4CD-C6E7-1D43-BB97-F17D30849171}">
      <dgm:prSet custT="1"/>
      <dgm:spPr/>
      <dgm:t>
        <a:bodyPr/>
        <a:lstStyle/>
        <a:p>
          <a:r>
            <a:rPr lang="en-US" sz="2000" b="0" i="0" dirty="0">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t>
        <a:bodyPr/>
        <a:lstStyle/>
        <a:p>
          <a:endParaRPr lang="en-US"/>
        </a:p>
      </dgm:t>
    </dgm:pt>
    <dgm:pt modelId="{915F9FC8-9EEE-BD44-9036-4C8577C039A4}" type="sibTrans" cxnId="{A6B30BDD-BBF3-1645-8A29-7EFEA668C18C}">
      <dgm:prSet/>
      <dgm:spPr/>
      <dgm:t>
        <a:bodyPr/>
        <a:lstStyle/>
        <a:p>
          <a:endParaRPr lang="en-US"/>
        </a:p>
      </dgm:t>
    </dgm:pt>
    <dgm:pt modelId="{C559E154-0106-1347-A919-C470EB9EFD28}">
      <dgm:prSet phldrT="[Text]" custT="1"/>
      <dgm:spPr/>
      <dgm:t>
        <a:bodyPr/>
        <a:lstStyle/>
        <a:p>
          <a:r>
            <a:rPr lang="en-US" sz="2000" b="0" i="0" dirty="0">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t>
        <a:bodyPr/>
        <a:lstStyle/>
        <a:p>
          <a:endParaRPr lang="en-US"/>
        </a:p>
      </dgm:t>
    </dgm:pt>
    <dgm:pt modelId="{E1B46625-7BD0-9342-9796-C314CB4AAF5A}" type="sibTrans" cxnId="{CAD5B945-FB2A-044D-93DD-0A0BC9D84079}">
      <dgm:prSet/>
      <dgm:spPr/>
      <dgm:t>
        <a:bodyPr/>
        <a:lstStyle/>
        <a:p>
          <a:endParaRPr lang="en-US"/>
        </a:p>
      </dgm:t>
    </dgm:pt>
    <dgm:pt modelId="{E2C5345F-8E14-2543-A4FD-0CD50B9B4875}">
      <dgm:prSet custT="1"/>
      <dgm:spPr/>
      <dgm:t>
        <a:bodyPr/>
        <a:lstStyle/>
        <a:p>
          <a:r>
            <a:rPr lang="en-US" sz="2000" b="0" i="0" dirty="0" smtClean="0">
              <a:latin typeface="Helvetica Neue Medium" charset="0"/>
              <a:ea typeface="Helvetica Neue Medium" charset="0"/>
              <a:cs typeface="Helvetica Neue Medium" charset="0"/>
            </a:rPr>
            <a:t>Performance test</a:t>
          </a:r>
          <a:endParaRPr lang="en-US" sz="2000" b="0" i="0" dirty="0">
            <a:latin typeface="Helvetica Neue Medium" charset="0"/>
            <a:ea typeface="Helvetica Neue Medium" charset="0"/>
            <a:cs typeface="Helvetica Neue Medium" charset="0"/>
          </a:endParaRPr>
        </a:p>
      </dgm:t>
    </dgm:pt>
    <dgm:pt modelId="{CFBB6698-C4D5-094A-A759-363777DCC26B}" type="parTrans" cxnId="{F3A33AA3-787D-0F44-A5B1-BF62F068293E}">
      <dgm:prSet/>
      <dgm:spPr/>
      <dgm:t>
        <a:bodyPr/>
        <a:lstStyle/>
        <a:p>
          <a:endParaRPr lang="en-US"/>
        </a:p>
      </dgm:t>
    </dgm:pt>
    <dgm:pt modelId="{B20161EE-A1DD-584A-813D-F514CEAA5EA8}" type="sibTrans" cxnId="{F3A33AA3-787D-0F44-A5B1-BF62F068293E}">
      <dgm:prSet/>
      <dgm:spPr/>
      <dgm:t>
        <a:bodyPr/>
        <a:lstStyle/>
        <a:p>
          <a:endParaRPr lang="en-US"/>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t>
        <a:bodyPr/>
        <a:lstStyle/>
        <a:p>
          <a:endParaRPr lang="en-US"/>
        </a:p>
      </dgm:t>
    </dgm:pt>
    <dgm:pt modelId="{7DFCBA19-CB96-6047-95E3-6C1EFF9FE1B0}" type="pres">
      <dgm:prSet presAssocID="{B1BEC3C0-6188-EC49-A514-C0436B53070B}" presName="parTx" presStyleLbl="alignNode1" presStyleIdx="0" presStyleCnt="2" custScaleY="80930">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custScaleY="88235">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t>
        <a:bodyPr/>
        <a:lstStyle/>
        <a:p>
          <a:endParaRPr lang="en-US"/>
        </a:p>
      </dgm:t>
    </dgm:pt>
    <dgm:pt modelId="{76347BA3-01F3-DD4B-81EA-4682ED89BB39}" type="pres">
      <dgm:prSet presAssocID="{36216EF9-4AD4-C241-8049-ACCEA26CA152}" presName="composite" presStyleCnt="0"/>
      <dgm:spPr/>
      <dgm:t>
        <a:bodyPr/>
        <a:lstStyle/>
        <a:p>
          <a:endParaRPr lang="en-US"/>
        </a:p>
      </dgm:t>
    </dgm:pt>
    <dgm:pt modelId="{008C2130-CFDB-2044-8ADC-1C4FB6C53530}" type="pres">
      <dgm:prSet presAssocID="{36216EF9-4AD4-C241-8049-ACCEA26CA152}" presName="parTx" presStyleLbl="alignNode1" presStyleIdx="1" presStyleCnt="2" custScaleY="80930">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custScaleY="88235">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F3A33AA3-787D-0F44-A5B1-BF62F068293E}" srcId="{36216EF9-4AD4-C241-8049-ACCEA26CA152}" destId="{E2C5345F-8E14-2543-A4FD-0CD50B9B4875}" srcOrd="3" destOrd="0" parTransId="{CFBB6698-C4D5-094A-A759-363777DCC26B}" sibTransId="{B20161EE-A1DD-584A-813D-F514CEAA5EA8}"/>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2" destOrd="0" parTransId="{4CB04C6B-1709-BE46-BBE3-2CA452111D18}" sibTransId="{E1B46625-7BD0-9342-9796-C314CB4AAF5A}"/>
    <dgm:cxn modelId="{F869F732-88E7-564D-8BFE-71517A0F3164}" type="presOf" srcId="{E2C5345F-8E14-2543-A4FD-0CD50B9B4875}" destId="{5637CBF4-7A55-394D-93ED-13B6C022B9F0}" srcOrd="0" destOrd="3" presId="urn:microsoft.com/office/officeart/2005/8/layout/hList1"/>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CCCF115C-B373-F24E-936B-9E92B964491B}" type="presOf" srcId="{C559E154-0106-1347-A919-C470EB9EFD28}" destId="{075D174B-272E-0C48-B06A-48642EF3C6C8}" srcOrd="0" destOrd="2"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7231" y="-2849716"/>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err="1">
              <a:solidFill>
                <a:srgbClr val="367C2B"/>
              </a:solidFill>
              <a:latin typeface="Helvetica Neue" charset="0"/>
              <a:ea typeface="Helvetica Neue" charset="0"/>
              <a:cs typeface="Helvetica Neue" charset="0"/>
            </a:rPr>
            <a:t>Alamofire</a:t>
          </a:r>
          <a:r>
            <a:rPr lang="en-US" sz="1800" b="0" i="0" kern="1200" dirty="0">
              <a:solidFill>
                <a:srgbClr val="367C2B"/>
              </a:solidFill>
              <a:latin typeface="Helvetica Neue" charset="0"/>
              <a:ea typeface="Helvetica Neue" charset="0"/>
              <a:cs typeface="Helvetica Neue" charset="0"/>
            </a:rPr>
            <a:t> for Swift</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Could fetch data with existing token</a:t>
          </a:r>
        </a:p>
      </dsp:txBody>
      <dsp:txXfrm rot="-5400000">
        <a:off x="3792178" y="154063"/>
        <a:ext cx="6684685" cy="715853"/>
      </dsp:txXfrm>
    </dsp:sp>
    <dsp:sp modelId="{50DD16A0-FB2E-774A-9773-6FE2B46EFB71}">
      <dsp:nvSpPr>
        <dsp:cNvPr id="0" name=""/>
        <dsp:cNvSpPr/>
      </dsp:nvSpPr>
      <dsp:spPr>
        <a:xfrm>
          <a:off x="156808" y="0"/>
          <a:ext cx="3478571" cy="9933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Manual integration</a:t>
          </a:r>
          <a:endParaRPr lang="en-US" sz="2400" b="0" i="0" kern="1200" dirty="0">
            <a:solidFill>
              <a:srgbClr val="367C2B"/>
            </a:solidFill>
            <a:latin typeface="Helvetica Neue" charset="0"/>
            <a:ea typeface="Helvetica Neue" charset="0"/>
            <a:cs typeface="Helvetica Neue" charset="0"/>
          </a:endParaRPr>
        </a:p>
      </dsp:txBody>
      <dsp:txXfrm>
        <a:off x="205301" y="48493"/>
        <a:ext cx="3381585" cy="896391"/>
      </dsp:txXfrm>
    </dsp:sp>
    <dsp:sp modelId="{B83C1E2E-EDBA-104D-B142-704EEEBFE15C}">
      <dsp:nvSpPr>
        <dsp:cNvPr id="0" name=""/>
        <dsp:cNvSpPr/>
      </dsp:nvSpPr>
      <dsp:spPr>
        <a:xfrm rot="5400000">
          <a:off x="6753955" y="-1821144"/>
          <a:ext cx="793305"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Framework in Objective-C is integrated into Swift app.</a:t>
          </a:r>
          <a:endParaRPr lang="en-GB" sz="1800" kern="1200" dirty="0"/>
        </a:p>
      </dsp:txBody>
      <dsp:txXfrm rot="-5400000">
        <a:off x="3785616" y="1185921"/>
        <a:ext cx="6691258" cy="715853"/>
      </dsp:txXfrm>
    </dsp:sp>
    <dsp:sp modelId="{2E27178B-939F-D644-9CDD-2E3FAD45E9D9}">
      <dsp:nvSpPr>
        <dsp:cNvPr id="0" name=""/>
        <dsp:cNvSpPr/>
      </dsp:nvSpPr>
      <dsp:spPr>
        <a:xfrm>
          <a:off x="156808" y="1043940"/>
          <a:ext cx="3471977" cy="9795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endParaRPr lang="en-GB" sz="2400" kern="1200" dirty="0"/>
        </a:p>
      </dsp:txBody>
      <dsp:txXfrm>
        <a:off x="204626" y="1091758"/>
        <a:ext cx="3376341" cy="883918"/>
      </dsp:txXfrm>
    </dsp:sp>
    <dsp:sp modelId="{CF61AD20-8FDB-FE49-91F6-D6D29F2A88BF}">
      <dsp:nvSpPr>
        <dsp:cNvPr id="0" name=""/>
        <dsp:cNvSpPr/>
      </dsp:nvSpPr>
      <dsp:spPr>
        <a:xfrm rot="5400000">
          <a:off x="6757231" y="-796247"/>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Show </a:t>
          </a:r>
          <a:r>
            <a:rPr lang="en-US" sz="1800" b="0" i="0" kern="1200" dirty="0" err="1">
              <a:solidFill>
                <a:srgbClr val="367C2B"/>
              </a:solidFill>
              <a:latin typeface="Helvetica Neue" charset="0"/>
              <a:ea typeface="Helvetica Neue" charset="0"/>
              <a:cs typeface="Helvetica Neue" charset="0"/>
            </a:rPr>
            <a:t>JDLogin</a:t>
          </a:r>
          <a:r>
            <a:rPr lang="en-US" sz="1800" b="0" i="0" kern="1200" dirty="0">
              <a:solidFill>
                <a:srgbClr val="367C2B"/>
              </a:solidFill>
              <a:latin typeface="Helvetica Neue" charset="0"/>
              <a:ea typeface="Helvetica Neue" charset="0"/>
              <a:cs typeface="Helvetica Neue" charset="0"/>
            </a:rPr>
            <a:t> screen and be able to authenticate</a:t>
          </a:r>
        </a:p>
      </dsp:txBody>
      <dsp:txXfrm rot="-5400000">
        <a:off x="3792178" y="2207532"/>
        <a:ext cx="6684685" cy="715853"/>
      </dsp:txXfrm>
    </dsp:sp>
    <dsp:sp modelId="{FB9E0A9E-E9AF-1D4A-B77D-31A810667CE6}">
      <dsp:nvSpPr>
        <dsp:cNvPr id="0" name=""/>
        <dsp:cNvSpPr/>
      </dsp:nvSpPr>
      <dsp:spPr>
        <a:xfrm>
          <a:off x="156808" y="2073076"/>
          <a:ext cx="3468587" cy="9935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205307" y="2121575"/>
        <a:ext cx="3371589" cy="896508"/>
      </dsp:txXfrm>
    </dsp:sp>
    <dsp:sp modelId="{55194650-AFC2-3C4B-A23B-8FA5B0122C69}">
      <dsp:nvSpPr>
        <dsp:cNvPr id="0" name=""/>
        <dsp:cNvSpPr/>
      </dsp:nvSpPr>
      <dsp:spPr>
        <a:xfrm rot="5400000">
          <a:off x="6757231" y="238622"/>
          <a:ext cx="793305" cy="672341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GB" sz="1800" b="0" i="0" kern="1200" dirty="0">
              <a:solidFill>
                <a:srgbClr val="367C2B"/>
              </a:solidFill>
              <a:latin typeface="Helvetica Neue" charset="0"/>
              <a:ea typeface="Helvetica Neue" charset="0"/>
              <a:cs typeface="Helvetica Neue" charset="0"/>
            </a:rPr>
            <a:t>Fetch list of organizations and list of fields within an organization</a:t>
          </a:r>
        </a:p>
      </dsp:txBody>
      <dsp:txXfrm rot="-5400000">
        <a:off x="3792178" y="3242401"/>
        <a:ext cx="6684685" cy="715853"/>
      </dsp:txXfrm>
    </dsp:sp>
    <dsp:sp modelId="{4FC72670-ACA2-1A4E-B123-0DCDA4EEBECD}">
      <dsp:nvSpPr>
        <dsp:cNvPr id="0" name=""/>
        <dsp:cNvSpPr/>
      </dsp:nvSpPr>
      <dsp:spPr>
        <a:xfrm>
          <a:off x="156808" y="3116163"/>
          <a:ext cx="3468624" cy="998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GB" sz="2400" b="1" i="0" kern="1200" dirty="0">
              <a:solidFill>
                <a:prstClr val="white"/>
              </a:solidFill>
              <a:latin typeface="Helvetica Neue Condensed" charset="0"/>
              <a:ea typeface="Helvetica Neue Condensed" charset="0"/>
              <a:cs typeface="Helvetica Neue Condensed" charset="0"/>
            </a:rPr>
            <a:t>JD Organizations</a:t>
          </a:r>
        </a:p>
      </dsp:txBody>
      <dsp:txXfrm>
        <a:off x="205530" y="3164885"/>
        <a:ext cx="3371180" cy="900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780646" y="-2579821"/>
          <a:ext cx="842858" cy="683659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Nobody had Mobile Application development experience</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No prior knowledge of Swift</a:t>
          </a:r>
        </a:p>
      </dsp:txBody>
      <dsp:txXfrm rot="-5400000">
        <a:off x="3783777" y="458193"/>
        <a:ext cx="6795453" cy="760568"/>
      </dsp:txXfrm>
    </dsp:sp>
    <dsp:sp modelId="{FB9E0A9E-E9AF-1D4A-B77D-31A810667CE6}">
      <dsp:nvSpPr>
        <dsp:cNvPr id="0" name=""/>
        <dsp:cNvSpPr/>
      </dsp:nvSpPr>
      <dsp:spPr>
        <a:xfrm>
          <a:off x="143457" y="355604"/>
          <a:ext cx="3496860" cy="9645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Skills</a:t>
          </a:r>
        </a:p>
      </dsp:txBody>
      <dsp:txXfrm>
        <a:off x="190540" y="402687"/>
        <a:ext cx="3402694" cy="870338"/>
      </dsp:txXfrm>
    </dsp:sp>
    <dsp:sp modelId="{A6C5627D-50AF-4D48-A0EC-383AC2590BDD}">
      <dsp:nvSpPr>
        <dsp:cNvPr id="0" name=""/>
        <dsp:cNvSpPr/>
      </dsp:nvSpPr>
      <dsp:spPr>
        <a:xfrm rot="5400000">
          <a:off x="6783619" y="-1474669"/>
          <a:ext cx="843302" cy="6830209"/>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 Objective-C</a:t>
          </a:r>
        </a:p>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Required bridging implementation</a:t>
          </a:r>
        </a:p>
      </dsp:txBody>
      <dsp:txXfrm rot="-5400000">
        <a:off x="3790166" y="1559951"/>
        <a:ext cx="6789042" cy="760968"/>
      </dsp:txXfrm>
    </dsp:sp>
    <dsp:sp modelId="{02025667-6721-0C40-9212-3C6E117053AD}">
      <dsp:nvSpPr>
        <dsp:cNvPr id="0" name=""/>
        <dsp:cNvSpPr/>
      </dsp:nvSpPr>
      <dsp:spPr>
        <a:xfrm>
          <a:off x="143457" y="1458715"/>
          <a:ext cx="3494566" cy="9605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Framework</a:t>
          </a:r>
        </a:p>
      </dsp:txBody>
      <dsp:txXfrm>
        <a:off x="190345" y="1505603"/>
        <a:ext cx="3400790" cy="8667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6638079" y="-2682072"/>
          <a:ext cx="836641" cy="684127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Misleading Error messages</a:t>
          </a:r>
        </a:p>
      </dsp:txBody>
      <dsp:txXfrm rot="-5400000">
        <a:off x="3635761" y="361087"/>
        <a:ext cx="6800437" cy="754959"/>
      </dsp:txXfrm>
    </dsp:sp>
    <dsp:sp modelId="{02025667-6721-0C40-9212-3C6E117053AD}">
      <dsp:nvSpPr>
        <dsp:cNvPr id="0" name=""/>
        <dsp:cNvSpPr/>
      </dsp:nvSpPr>
      <dsp:spPr>
        <a:xfrm>
          <a:off x="58835" y="198847"/>
          <a:ext cx="3420656" cy="10318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Login</a:t>
          </a:r>
        </a:p>
      </dsp:txBody>
      <dsp:txXfrm>
        <a:off x="109206" y="249218"/>
        <a:ext cx="3319914" cy="931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BDFBF-6AA3-544C-A181-17B39D718E44}">
      <dsp:nvSpPr>
        <dsp:cNvPr id="0" name=""/>
        <dsp:cNvSpPr/>
      </dsp:nvSpPr>
      <dsp:spPr>
        <a:xfrm rot="5400000">
          <a:off x="6670323" y="-2917909"/>
          <a:ext cx="805792" cy="6843059"/>
        </a:xfrm>
        <a:prstGeom prst="round2SameRect">
          <a:avLst/>
        </a:prstGeom>
        <a:solidFill>
          <a:srgbClr val="4472C4">
            <a:alpha val="90000"/>
            <a:tint val="40000"/>
            <a:hueOff val="0"/>
            <a:satOff val="0"/>
            <a:lumOff val="0"/>
            <a:alphaOff val="0"/>
          </a:srgbClr>
        </a:solidFill>
        <a:ln w="12700" cap="flat" cmpd="sng" algn="ctr">
          <a:solidFill>
            <a:srgbClr val="4472C4">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a:solidFill>
                <a:srgbClr val="367C2B"/>
              </a:solidFill>
              <a:latin typeface="Helvetica Neue" charset="0"/>
              <a:ea typeface="Helvetica Neue" charset="0"/>
              <a:cs typeface="Helvetica Neue" charset="0"/>
            </a:rPr>
            <a:t>Inconsistency in workflow</a:t>
          </a:r>
        </a:p>
      </dsp:txBody>
      <dsp:txXfrm rot="-5400000">
        <a:off x="3651690" y="140060"/>
        <a:ext cx="6803723" cy="727120"/>
      </dsp:txXfrm>
    </dsp:sp>
    <dsp:sp modelId="{FB9E0A9E-E9AF-1D4A-B77D-31A810667CE6}">
      <dsp:nvSpPr>
        <dsp:cNvPr id="0" name=""/>
        <dsp:cNvSpPr/>
      </dsp:nvSpPr>
      <dsp:spPr>
        <a:xfrm>
          <a:off x="20458" y="29995"/>
          <a:ext cx="3475489" cy="9437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i="0" kern="1200" dirty="0">
              <a:latin typeface="Helvetica Neue Condensed" charset="0"/>
              <a:ea typeface="Helvetica Neue Condensed" charset="0"/>
              <a:cs typeface="Helvetica Neue Condensed" charset="0"/>
            </a:rPr>
            <a:t>JD fetch data</a:t>
          </a:r>
        </a:p>
      </dsp:txBody>
      <dsp:txXfrm>
        <a:off x="66526" y="76063"/>
        <a:ext cx="3383353" cy="851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993CF-8353-4F6F-A0F8-49EF4FF1576E}">
      <dsp:nvSpPr>
        <dsp:cNvPr id="0" name=""/>
        <dsp:cNvSpPr/>
      </dsp:nvSpPr>
      <dsp:spPr>
        <a:xfrm rot="5400000">
          <a:off x="5893695" y="-2469370"/>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Unit Testing</a:t>
          </a:r>
        </a:p>
        <a:p>
          <a:pPr marL="171450" lvl="1" indent="-171450" algn="l" defTabSz="800100">
            <a:lnSpc>
              <a:spcPct val="90000"/>
            </a:lnSpc>
            <a:spcBef>
              <a:spcPct val="0"/>
            </a:spcBef>
            <a:spcAft>
              <a:spcPct val="15000"/>
            </a:spcAft>
            <a:buChar char="•"/>
          </a:pPr>
          <a:r>
            <a:rPr lang="en-US" sz="1800" kern="1200" dirty="0"/>
            <a:t>Testing with Siri</a:t>
          </a:r>
        </a:p>
      </dsp:txBody>
      <dsp:txXfrm rot="-5400000">
        <a:off x="3325774" y="136464"/>
        <a:ext cx="5874573" cy="700816"/>
      </dsp:txXfrm>
    </dsp:sp>
    <dsp:sp modelId="{9BB68AD3-FE5E-42AB-81A6-93C6FA63E240}">
      <dsp:nvSpPr>
        <dsp:cNvPr id="0" name=""/>
        <dsp:cNvSpPr/>
      </dsp:nvSpPr>
      <dsp:spPr>
        <a:xfrm>
          <a:off x="0" y="1470"/>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Functional Testing</a:t>
          </a:r>
        </a:p>
      </dsp:txBody>
      <dsp:txXfrm>
        <a:off x="47391" y="48861"/>
        <a:ext cx="3230991" cy="876020"/>
      </dsp:txXfrm>
    </dsp:sp>
    <dsp:sp modelId="{6BC2E684-4906-48E0-A84C-FDC5052B4F23}">
      <dsp:nvSpPr>
        <dsp:cNvPr id="0" name=""/>
        <dsp:cNvSpPr/>
      </dsp:nvSpPr>
      <dsp:spPr>
        <a:xfrm rot="5400000">
          <a:off x="5893695" y="-1450027"/>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Performance</a:t>
          </a:r>
        </a:p>
        <a:p>
          <a:pPr marL="171450" lvl="1" indent="-171450" algn="l" defTabSz="800100">
            <a:lnSpc>
              <a:spcPct val="90000"/>
            </a:lnSpc>
            <a:spcBef>
              <a:spcPct val="0"/>
            </a:spcBef>
            <a:spcAft>
              <a:spcPct val="15000"/>
            </a:spcAft>
            <a:buChar char="•"/>
          </a:pPr>
          <a:r>
            <a:rPr lang="en-US" sz="1800" kern="1200" dirty="0"/>
            <a:t>Compatibility</a:t>
          </a:r>
        </a:p>
        <a:p>
          <a:pPr marL="171450" lvl="1" indent="-171450" algn="l" defTabSz="800100">
            <a:lnSpc>
              <a:spcPct val="90000"/>
            </a:lnSpc>
            <a:spcBef>
              <a:spcPct val="0"/>
            </a:spcBef>
            <a:spcAft>
              <a:spcPct val="15000"/>
            </a:spcAft>
            <a:buChar char="•"/>
          </a:pPr>
          <a:r>
            <a:rPr lang="en-US" sz="1800" kern="1200" dirty="0"/>
            <a:t>Security</a:t>
          </a:r>
        </a:p>
      </dsp:txBody>
      <dsp:txXfrm rot="-5400000">
        <a:off x="3325774" y="1155807"/>
        <a:ext cx="5874573" cy="700816"/>
      </dsp:txXfrm>
    </dsp:sp>
    <dsp:sp modelId="{D895F72D-DA80-44F1-9192-62EDAB33F1B7}">
      <dsp:nvSpPr>
        <dsp:cNvPr id="0" name=""/>
        <dsp:cNvSpPr/>
      </dsp:nvSpPr>
      <dsp:spPr>
        <a:xfrm>
          <a:off x="0" y="1020814"/>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Non-functional Testing</a:t>
          </a:r>
        </a:p>
      </dsp:txBody>
      <dsp:txXfrm>
        <a:off x="47391" y="1068205"/>
        <a:ext cx="3230991" cy="876020"/>
      </dsp:txXfrm>
    </dsp:sp>
    <dsp:sp modelId="{D6024833-E0B5-46F1-A7D6-6B8C6184A448}">
      <dsp:nvSpPr>
        <dsp:cNvPr id="0" name=""/>
        <dsp:cNvSpPr/>
      </dsp:nvSpPr>
      <dsp:spPr>
        <a:xfrm rot="5400000">
          <a:off x="5893695" y="-430684"/>
          <a:ext cx="776642" cy="591248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Code conventions</a:t>
          </a:r>
        </a:p>
        <a:p>
          <a:pPr marL="171450" lvl="1" indent="-171450" algn="l" defTabSz="800100">
            <a:lnSpc>
              <a:spcPct val="90000"/>
            </a:lnSpc>
            <a:spcBef>
              <a:spcPct val="0"/>
            </a:spcBef>
            <a:spcAft>
              <a:spcPct val="15000"/>
            </a:spcAft>
            <a:buChar char="•"/>
          </a:pPr>
          <a:r>
            <a:rPr lang="en-US" sz="1800" kern="1200" dirty="0"/>
            <a:t>Naming Conventions</a:t>
          </a:r>
        </a:p>
      </dsp:txBody>
      <dsp:txXfrm rot="-5400000">
        <a:off x="3325774" y="2175150"/>
        <a:ext cx="5874573" cy="700816"/>
      </dsp:txXfrm>
    </dsp:sp>
    <dsp:sp modelId="{FB22492A-160C-4412-B54C-7978F888A244}">
      <dsp:nvSpPr>
        <dsp:cNvPr id="0" name=""/>
        <dsp:cNvSpPr/>
      </dsp:nvSpPr>
      <dsp:spPr>
        <a:xfrm>
          <a:off x="0" y="2040157"/>
          <a:ext cx="3325773" cy="9708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l" defTabSz="1066800">
            <a:lnSpc>
              <a:spcPct val="90000"/>
            </a:lnSpc>
            <a:spcBef>
              <a:spcPct val="0"/>
            </a:spcBef>
            <a:spcAft>
              <a:spcPct val="35000"/>
            </a:spcAft>
          </a:pPr>
          <a:r>
            <a:rPr lang="en-US" sz="2400" kern="1200" dirty="0"/>
            <a:t>Code Quality</a:t>
          </a:r>
        </a:p>
      </dsp:txBody>
      <dsp:txXfrm>
        <a:off x="47391" y="2087548"/>
        <a:ext cx="3230991" cy="876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46"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US" sz="3200" b="1" i="0" kern="1200" smtClean="0">
              <a:latin typeface="Helvetica Neue Condensed" charset="0"/>
              <a:ea typeface="Helvetica Neue Condensed" charset="0"/>
              <a:cs typeface="Helvetica Neue Condensed" charset="0"/>
            </a:rPr>
            <a:t>Achievements</a:t>
          </a:r>
          <a:endParaRPr lang="en-US" sz="4400" b="1" i="0" kern="1200" dirty="0">
            <a:latin typeface="Helvetica Neue Condensed" charset="0"/>
            <a:ea typeface="Helvetica Neue Condensed" charset="0"/>
            <a:cs typeface="Helvetica Neue Condensed" charset="0"/>
          </a:endParaRPr>
        </a:p>
      </dsp:txBody>
      <dsp:txXfrm>
        <a:off x="46" y="567698"/>
        <a:ext cx="4435898" cy="761166"/>
      </dsp:txXfrm>
    </dsp:sp>
    <dsp:sp modelId="{075D174B-272E-0C48-B06A-48642EF3C6C8}">
      <dsp:nvSpPr>
        <dsp:cNvPr id="0" name=""/>
        <dsp:cNvSpPr/>
      </dsp:nvSpPr>
      <dsp:spPr>
        <a:xfrm>
          <a:off x="46"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Code Quality</a:t>
          </a:r>
        </a:p>
      </dsp:txBody>
      <dsp:txXfrm>
        <a:off x="46" y="1359872"/>
        <a:ext cx="4435898" cy="1810240"/>
      </dsp:txXfrm>
    </dsp:sp>
    <dsp:sp modelId="{008C2130-CFDB-2044-8ADC-1C4FB6C53530}">
      <dsp:nvSpPr>
        <dsp:cNvPr id="0" name=""/>
        <dsp:cNvSpPr/>
      </dsp:nvSpPr>
      <dsp:spPr>
        <a:xfrm>
          <a:off x="5056970" y="567698"/>
          <a:ext cx="4435898" cy="761166"/>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a:lnSpc>
              <a:spcPct val="90000"/>
            </a:lnSpc>
            <a:spcBef>
              <a:spcPct val="0"/>
            </a:spcBef>
            <a:spcAft>
              <a:spcPct val="35000"/>
            </a:spcAft>
          </a:pPr>
          <a:r>
            <a:rPr lang="en-US" sz="3600" b="1" i="0" kern="1200" dirty="0">
              <a:latin typeface="Helvetica Neue Condensed" charset="0"/>
              <a:ea typeface="Helvetica Neue Condensed" charset="0"/>
              <a:cs typeface="Helvetica Neue Condensed" charset="0"/>
            </a:rPr>
            <a:t>Difficulties</a:t>
          </a:r>
          <a:endParaRPr lang="en-US" sz="4800" b="1" i="0" kern="1200" dirty="0">
            <a:latin typeface="Helvetica Neue Condensed" charset="0"/>
            <a:ea typeface="Helvetica Neue Condensed" charset="0"/>
            <a:cs typeface="Helvetica Neue Condensed" charset="0"/>
          </a:endParaRPr>
        </a:p>
      </dsp:txBody>
      <dsp:txXfrm>
        <a:off x="5056970" y="567698"/>
        <a:ext cx="4435898" cy="761166"/>
      </dsp:txXfrm>
    </dsp:sp>
    <dsp:sp modelId="{5637CBF4-7A55-394D-93ED-13B6C022B9F0}">
      <dsp:nvSpPr>
        <dsp:cNvPr id="0" name=""/>
        <dsp:cNvSpPr/>
      </dsp:nvSpPr>
      <dsp:spPr>
        <a:xfrm>
          <a:off x="5056970" y="1359872"/>
          <a:ext cx="4435898" cy="18102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latin typeface="Helvetica Neue Medium" charset="0"/>
              <a:ea typeface="Helvetica Neue Medium" charset="0"/>
              <a:cs typeface="Helvetica Neue Medium" charset="0"/>
            </a:rPr>
            <a:t>Domain knowledge</a:t>
          </a:r>
        </a:p>
        <a:p>
          <a:pPr marL="228600" lvl="1" indent="-228600" algn="l" defTabSz="889000">
            <a:lnSpc>
              <a:spcPct val="90000"/>
            </a:lnSpc>
            <a:spcBef>
              <a:spcPct val="0"/>
            </a:spcBef>
            <a:spcAft>
              <a:spcPct val="15000"/>
            </a:spcAft>
            <a:buChar char="•"/>
          </a:pPr>
          <a:r>
            <a:rPr lang="en-US" sz="2000" b="0" i="0" kern="1200" dirty="0" smtClean="0">
              <a:latin typeface="Helvetica Neue Medium" charset="0"/>
              <a:ea typeface="Helvetica Neue Medium" charset="0"/>
              <a:cs typeface="Helvetica Neue Medium" charset="0"/>
            </a:rPr>
            <a:t>Performance test</a:t>
          </a:r>
          <a:endParaRPr lang="en-US" sz="2000" b="0" i="0" kern="1200" dirty="0">
            <a:latin typeface="Helvetica Neue Medium" charset="0"/>
            <a:ea typeface="Helvetica Neue Medium" charset="0"/>
            <a:cs typeface="Helvetica Neue Medium" charset="0"/>
          </a:endParaRPr>
        </a:p>
      </dsp:txBody>
      <dsp:txXfrm>
        <a:off x="5056970" y="1359872"/>
        <a:ext cx="4435898" cy="181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21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12063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5124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5394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quality assurance we followed</a:t>
            </a:r>
            <a:r>
              <a:rPr lang="en-US" baseline="0" dirty="0"/>
              <a:t> different-different approaches such as “functional testing”, “non functional testing” also we ensured the code quality. </a:t>
            </a:r>
          </a:p>
          <a:p>
            <a:r>
              <a:rPr lang="en-US" baseline="0" dirty="0"/>
              <a:t>For functional testing we have written “unit testing” code and also tested “Siri” with the commands</a:t>
            </a:r>
          </a:p>
          <a:p>
            <a:r>
              <a:rPr lang="en-US" baseline="0" dirty="0"/>
              <a:t>For non-functional testing we tested the performance of our JD Driver apps, checked the compatibility of the application and also security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also we followed the apple guidelines for the </a:t>
            </a:r>
            <a:r>
              <a:rPr lang="en-US" sz="1200" dirty="0"/>
              <a:t>Code convention and naming conventions.</a:t>
            </a:r>
            <a:r>
              <a:rPr lang="en-US" sz="1200" baseline="0" dirty="0"/>
              <a:t> </a:t>
            </a:r>
            <a:endParaRPr lang="en-US" sz="1200" dirty="0"/>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our successful</a:t>
            </a:r>
            <a:r>
              <a:rPr lang="en-US" baseline="0" dirty="0"/>
              <a:t> test case, as an example we will explain one step of this test case.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Such as: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lumMod val="95000"/>
                    <a:lumOff val="5000"/>
                  </a:schemeClr>
                </a:solidFill>
              </a:rPr>
              <a:t>1. Take a field type note</a:t>
            </a:r>
            <a:r>
              <a:rPr lang="de-DE" sz="1200" dirty="0">
                <a:solidFill>
                  <a:schemeClr val="tx1">
                    <a:lumMod val="95000"/>
                    <a:lumOff val="5000"/>
                  </a:schemeClr>
                </a:solidFill>
              </a:rPr>
              <a:t> </a:t>
            </a:r>
          </a:p>
          <a:p>
            <a:r>
              <a:rPr lang="en-US" dirty="0"/>
              <a:t>2. If we ask </a:t>
            </a:r>
            <a:r>
              <a:rPr lang="en-US" dirty="0" err="1"/>
              <a:t>siri</a:t>
            </a:r>
            <a:r>
              <a:rPr lang="en-US" dirty="0"/>
              <a:t> to take a note for field, the </a:t>
            </a:r>
            <a:r>
              <a:rPr lang="en-US" dirty="0" err="1"/>
              <a:t>siri</a:t>
            </a:r>
            <a:r>
              <a:rPr lang="en-US" dirty="0"/>
              <a:t> will</a:t>
            </a:r>
            <a:r>
              <a:rPr lang="en-US" baseline="0" dirty="0"/>
              <a:t> ask of which type field or general? Then based on that data the field note will be saved on JD Driver. </a:t>
            </a:r>
          </a:p>
          <a:p>
            <a:r>
              <a:rPr lang="en-US" baseline="0" dirty="0"/>
              <a:t>3. So it passed our testing criteria. </a:t>
            </a:r>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59986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total summary of our quality</a:t>
            </a:r>
            <a:r>
              <a:rPr lang="en-US" baseline="0" dirty="0"/>
              <a:t> assurance. Our achievements and difficulties throughout the project.</a:t>
            </a:r>
          </a:p>
          <a:p>
            <a:r>
              <a:rPr lang="en-US" baseline="0" dirty="0"/>
              <a:t>As an achievement, I want to say 80% of our cases were successful and we did unit testing, performance testing and we ensured the code quality.</a:t>
            </a:r>
          </a:p>
          <a:p>
            <a:r>
              <a:rPr lang="en-US" baseline="0" dirty="0"/>
              <a:t>But our success rate could be more if we could overcome the constraints  such as </a:t>
            </a:r>
          </a:p>
          <a:p>
            <a:r>
              <a:rPr lang="en-US" baseline="0" dirty="0"/>
              <a:t>‘environment’,  </a:t>
            </a:r>
            <a:r>
              <a:rPr lang="en-US" baseline="0" dirty="0">
                <a:sym typeface="Wingdings" panose="05000000000000000000" pitchFamily="2" charset="2"/>
              </a:rPr>
              <a:t> we had no environment for testing our solution. Also, apple licensing issues</a:t>
            </a:r>
            <a:endParaRPr lang="en-US" baseline="0" dirty="0"/>
          </a:p>
          <a:p>
            <a:r>
              <a:rPr lang="en-US" baseline="0" dirty="0"/>
              <a:t>for ‘Domain knowledge’  </a:t>
            </a:r>
            <a:r>
              <a:rPr lang="en-US" baseline="0" dirty="0">
                <a:sym typeface="Wingdings" panose="05000000000000000000" pitchFamily="2" charset="2"/>
              </a:rPr>
              <a:t> we all are not that familiar with farming or we didn’t had enough idea about the John Deere business domain</a:t>
            </a:r>
            <a:endParaRPr lang="en-US" baseline="0" dirty="0"/>
          </a:p>
          <a:p>
            <a:endParaRPr lang="en-US" baseline="0" dirty="0"/>
          </a:p>
          <a:p>
            <a:r>
              <a:rPr lang="en-US" baseline="0" dirty="0"/>
              <a:t>and also I would like to say that ‘time’ was a bit of constraints for us. </a:t>
            </a:r>
          </a:p>
          <a:p>
            <a:endParaRPr lang="en-US" baseline="0"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629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294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517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6</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14</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0804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62557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11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19.12.2019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smtClean="0"/>
              <a:t>19.12.2019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smtClean="0"/>
              <a:t>19.12.2019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19.12.2019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smtClean="0"/>
              <a:t>19.12.2019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19.12.2019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sv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5.jpg"/><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2.sv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7.jpeg"/><Relationship Id="rId5" Type="http://schemas.openxmlformats.org/officeDocument/2006/relationships/image" Target="../media/image12.png"/><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en-US" smtClean="0"/>
              <a:t>19.12.2019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9" name="Rectangle 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a:xfrm>
            <a:off x="838200" y="6399382"/>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a:xfrm>
            <a:off x="4038600" y="6399382"/>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a:xfrm>
            <a:off x="8610600" y="6399382"/>
            <a:ext cx="2743200" cy="365125"/>
          </a:xfrm>
        </p:spPr>
        <p:txBody>
          <a:bodyPr/>
          <a:lstStyle/>
          <a:p>
            <a:fld id="{887B9A8D-1C57-B84A-A36C-FA5B35E2101E}" type="slidenum">
              <a:rPr lang="en-US" smtClean="0">
                <a:solidFill>
                  <a:schemeClr val="bg1"/>
                </a:solidFill>
              </a:rPr>
              <a:t>10</a:t>
            </a:fld>
            <a:endParaRPr lang="en-US">
              <a:solidFill>
                <a:schemeClr val="bg1"/>
              </a:solidFill>
            </a:endParaRPr>
          </a:p>
        </p:txBody>
      </p:sp>
      <p:pic>
        <p:nvPicPr>
          <p:cNvPr id="11"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2376030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Driver</a:t>
            </a:r>
            <a:endParaRPr lang="en-US" b="1" dirty="0">
              <a:latin typeface="Helvetica Neue Condensed" charset="0"/>
              <a:ea typeface="Helvetica Neue Condensed" charset="0"/>
              <a:cs typeface="Helvetica Neue Condensed" charset="0"/>
            </a:endParaRP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1039226" y="3694934"/>
            <a:ext cx="1053229" cy="1034962"/>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solidFill>
                  <a:schemeClr val="bg1"/>
                </a:solidFill>
              </a:rPr>
              <a:t>11</a:t>
            </a:fld>
            <a:endParaRPr lang="en-US" dirty="0">
              <a:solidFill>
                <a:schemeClr val="bg1"/>
              </a:solidFill>
            </a:endParaRPr>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73013" y="2114904"/>
            <a:ext cx="1055993" cy="864084"/>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989909" y="5321255"/>
            <a:ext cx="1095090" cy="1112810"/>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flipH="1" flipV="1">
            <a:off x="1579526" y="3008575"/>
            <a:ext cx="6979" cy="53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527983" y="4853717"/>
            <a:ext cx="5053" cy="56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54644" y="4209545"/>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10691" y="3078376"/>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3588800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42" y="6407596"/>
            <a:ext cx="12192002" cy="437317"/>
            <a:chOff x="1" y="6415659"/>
            <a:chExt cx="12192002" cy="437317"/>
          </a:xfrm>
        </p:grpSpPr>
        <p:sp>
          <p:nvSpPr>
            <p:cNvPr id="23" name="Rectangle 2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a:solidFill>
                  <a:schemeClr val="bg1"/>
                </a:solidFill>
              </a:rPr>
              <a:t>12</a:t>
            </a:fld>
            <a:endParaRPr lang="en-US" dirty="0">
              <a:solidFill>
                <a:schemeClr val="bg1"/>
              </a:solidFill>
            </a:endParaRPr>
          </a:p>
        </p:txBody>
      </p:sp>
      <p:pic>
        <p:nvPicPr>
          <p:cNvPr id="25"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cxnSp>
        <p:nvCxnSpPr>
          <p:cNvPr id="26" name="Straight Arrow Connector 25">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28"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29"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30"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31" name="Straight Arrow Connector 30">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33"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34"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35"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36"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37" name="Rectangle: Rounded Corners 17">
            <a:extLst>
              <a:ext uri="{FF2B5EF4-FFF2-40B4-BE49-F238E27FC236}">
                <a16:creationId xmlns:a16="http://schemas.microsoft.com/office/drawing/2014/main" xmlns="" id="{970234B8-8B7A-48BC-B11F-43B7E9914268}"/>
              </a:ext>
            </a:extLst>
          </p:cNvPr>
          <p:cNvSpPr/>
          <p:nvPr/>
        </p:nvSpPr>
        <p:spPr>
          <a:xfrm>
            <a:off x="3119379" y="5372453"/>
            <a:ext cx="1854351" cy="76309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38" name="Rectangle: Rounded Corners 18">
            <a:extLst>
              <a:ext uri="{FF2B5EF4-FFF2-40B4-BE49-F238E27FC236}">
                <a16:creationId xmlns:a16="http://schemas.microsoft.com/office/drawing/2014/main" xmlns="" id="{3E0484BC-C121-4094-BE39-B0799365F236}"/>
              </a:ext>
            </a:extLst>
          </p:cNvPr>
          <p:cNvSpPr/>
          <p:nvPr/>
        </p:nvSpPr>
        <p:spPr>
          <a:xfrm>
            <a:off x="6099994" y="5399034"/>
            <a:ext cx="2031013"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cs typeface="Calibri"/>
              </a:rPr>
              <a:t>Alamofire</a:t>
            </a:r>
            <a:endParaRPr lang="en-US" dirty="0"/>
          </a:p>
        </p:txBody>
      </p:sp>
      <p:sp>
        <p:nvSpPr>
          <p:cNvPr id="39" name="TextBox 38">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40" name="Straight Arrow Connector 39">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1" name="Rectangle: Rounded Corners 21">
            <a:extLst>
              <a:ext uri="{FF2B5EF4-FFF2-40B4-BE49-F238E27FC236}">
                <a16:creationId xmlns:a16="http://schemas.microsoft.com/office/drawing/2014/main" xmlns="" id="{69179F81-7712-4F9A-AE80-1044632DBC62}"/>
              </a:ext>
            </a:extLst>
          </p:cNvPr>
          <p:cNvSpPr/>
          <p:nvPr/>
        </p:nvSpPr>
        <p:spPr>
          <a:xfrm>
            <a:off x="8846739" y="5372451"/>
            <a:ext cx="1986710"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BCrypt</a:t>
            </a:r>
            <a:endParaRPr lang="en-US" dirty="0" err="1"/>
          </a:p>
        </p:txBody>
      </p:sp>
    </p:spTree>
    <p:extLst>
      <p:ext uri="{BB962C8B-B14F-4D97-AF65-F5344CB8AC3E}">
        <p14:creationId xmlns:p14="http://schemas.microsoft.com/office/powerpoint/2010/main" val="3123395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a:solidFill>
                  <a:schemeClr val="bg1"/>
                </a:solidFill>
              </a:rPr>
              <a:t>13</a:t>
            </a:fld>
            <a:endParaRPr lang="en-US" dirty="0">
              <a:solidFill>
                <a:schemeClr val="bg1"/>
              </a:solidFill>
            </a:endParaRPr>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
        <p:nvSpPr>
          <p:cNvPr id="27" name="Rectangle 26"/>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2"/>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885068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14</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 y="6415659"/>
            <a:ext cx="12192002" cy="437317"/>
            <a:chOff x="1" y="6415659"/>
            <a:chExt cx="12192002" cy="437317"/>
          </a:xfrm>
        </p:grpSpPr>
        <p:sp>
          <p:nvSpPr>
            <p:cNvPr id="19" name="Rectangle 18"/>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a:solidFill>
                  <a:schemeClr val="bg1"/>
                </a:solidFill>
              </a:rPr>
              <a:t>15</a:t>
            </a:fld>
            <a:endParaRPr lang="en-US" dirty="0">
              <a:solidFill>
                <a:schemeClr val="bg1"/>
              </a:solidFill>
            </a:endParaRPr>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6420683"/>
            <a:ext cx="12192002" cy="437317"/>
            <a:chOff x="1" y="6415659"/>
            <a:chExt cx="12192002" cy="437317"/>
          </a:xfrm>
        </p:grpSpPr>
        <p:sp>
          <p:nvSpPr>
            <p:cNvPr id="11" name="Rectangle 10"/>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Base View</a:t>
            </a:r>
            <a:endParaRPr lang="en-US" b="1" dirty="0">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solidFill>
                  <a:schemeClr val="bg1"/>
                </a:solidFill>
              </a:rPr>
              <a:t>16</a:t>
            </a:fld>
            <a:endParaRPr lang="en-US" dirty="0">
              <a:solidFill>
                <a:schemeClr val="bg1"/>
              </a:solidFill>
            </a:endParaRPr>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6992810" y="1824096"/>
            <a:ext cx="4083470"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CarPlayController</a:t>
            </a:r>
            <a:endParaRPr lang="en-US" dirty="0">
              <a:cs typeface="Calibri"/>
            </a:endParaRPr>
          </a:p>
          <a:p>
            <a:pPr algn="ctr"/>
            <a:endParaRPr lang="en-US" dirty="0">
              <a:cs typeface="Calibri"/>
            </a:endParaRPr>
          </a:p>
          <a:p>
            <a:pPr algn="ctr"/>
            <a:r>
              <a:rPr lang="en-US" dirty="0">
                <a:cs typeface="Calibri"/>
              </a:rPr>
              <a:t>Instance of Map from XIB file (reference)</a:t>
            </a:r>
          </a:p>
          <a:p>
            <a:pPr algn="just"/>
            <a:r>
              <a:rPr lang="en-US" dirty="0">
                <a:cs typeface="Calibri"/>
              </a:rPr>
              <a:t>1. Methods for drawing map</a:t>
            </a:r>
          </a:p>
          <a:p>
            <a:pPr algn="just"/>
            <a:r>
              <a:rPr lang="en-US" dirty="0">
                <a:cs typeface="Calibri"/>
              </a:rPr>
              <a:t>2. Methods for drawing overlays</a:t>
            </a:r>
          </a:p>
          <a:p>
            <a:pPr algn="just"/>
            <a:r>
              <a:rPr lang="en-US" dirty="0">
                <a:cs typeface="Calibri"/>
              </a:rPr>
              <a:t>3. Methods for drawing annotations</a:t>
            </a:r>
          </a:p>
          <a:p>
            <a:pPr algn="just"/>
            <a:r>
              <a:rPr lang="en-US" dirty="0">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flipV="1">
            <a:off x="4057823" y="3981797"/>
            <a:ext cx="3147105" cy="776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694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0" y="6420683"/>
            <a:ext cx="12192002" cy="437317"/>
            <a:chOff x="1" y="6415659"/>
            <a:chExt cx="12192002" cy="437317"/>
          </a:xfrm>
        </p:grpSpPr>
        <p:sp>
          <p:nvSpPr>
            <p:cNvPr id="14" name="Rectangle 13"/>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a:solidFill>
                  <a:schemeClr val="bg1"/>
                </a:solidFill>
              </a:rPr>
              <a:t>17</a:t>
            </a:fld>
            <a:endParaRPr lang="en-US" dirty="0">
              <a:solidFill>
                <a:schemeClr val="bg1"/>
              </a:solidFill>
            </a:endParaRPr>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18</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12850432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19</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Gerader Verbinder 8"/>
          <p:cNvCxnSpPr/>
          <p:nvPr/>
        </p:nvCxnSpPr>
        <p:spPr>
          <a:xfrm>
            <a:off x="304800" y="2941320"/>
            <a:ext cx="11384280"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79594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20</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924167"/>
          <a:ext cx="10620375"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35568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84442"/>
          <a:ext cx="10703627"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233712" y="3504163"/>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1467816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nvGraphicFramePr>
        <p:xfrm>
          <a:off x="838199" y="1739646"/>
          <a:ext cx="10703627" cy="10072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fik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086100"/>
            <a:ext cx="8086725" cy="685800"/>
          </a:xfrm>
          <a:prstGeom prst="rect">
            <a:avLst/>
          </a:prstGeom>
        </p:spPr>
      </p:pic>
      <p:pic>
        <p:nvPicPr>
          <p:cNvPr id="10" name="Grafik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4111113"/>
            <a:ext cx="8867775" cy="1438275"/>
          </a:xfrm>
          <a:prstGeom prst="rect">
            <a:avLst/>
          </a:prstGeom>
        </p:spPr>
      </p:pic>
    </p:spTree>
    <p:extLst>
      <p:ext uri="{BB962C8B-B14F-4D97-AF65-F5344CB8AC3E}">
        <p14:creationId xmlns:p14="http://schemas.microsoft.com/office/powerpoint/2010/main" val="1809028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753093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User Interface/ User Experience</a:t>
            </a:r>
            <a:br>
              <a:rPr lang="en-US" b="1" dirty="0">
                <a:solidFill>
                  <a:srgbClr val="367C2B"/>
                </a:solidFill>
                <a:latin typeface="Helvetica Neue Condensed" charset="0"/>
                <a:ea typeface="Helvetica Neue Condensed" charset="0"/>
                <a:cs typeface="Helvetica Neue Condensed" charset="0"/>
              </a:rPr>
            </a:br>
            <a:r>
              <a:rPr lang="en-US" b="1" dirty="0">
                <a:solidFill>
                  <a:srgbClr val="367C2B"/>
                </a:solidFill>
                <a:latin typeface="Helvetica Neue Condensed" charset="0"/>
                <a:ea typeface="Helvetica Neue Condensed" charset="0"/>
                <a:cs typeface="Helvetica Neue Condensed" charset="0"/>
              </a:rPr>
              <a:t>CarPlay Documentation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a:solidFill>
                  <a:srgbClr val="367C2B"/>
                </a:solidFill>
                <a:latin typeface="Helvetica Neue Condensed" charset="0"/>
                <a:ea typeface="Helvetica Neue Condensed" charset="0"/>
                <a:cs typeface="Helvetica Neue Condensed" charset="0"/>
              </a:rPr>
              <a:t>Navigation App Templates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App</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sp>
        <p:nvSpPr>
          <p:cNvPr id="39" name="TextBox 38"/>
          <p:cNvSpPr txBox="1"/>
          <p:nvPr/>
        </p:nvSpPr>
        <p:spPr>
          <a:xfrm>
            <a:off x="1066800" y="2062020"/>
            <a:ext cx="9434946" cy="13388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latin typeface="Helvetica Neue"/>
              </a:rPr>
              <a:t>John Deere </a:t>
            </a:r>
            <a:r>
              <a:rPr lang="en-US" b="1" dirty="0" smtClean="0">
                <a:latin typeface="Helvetica Neue"/>
              </a:rPr>
              <a:t>UX guidelines.</a:t>
            </a:r>
            <a:endParaRPr lang="en-US" b="1" dirty="0">
              <a:latin typeface="Helvetica Neue"/>
            </a:endParaRPr>
          </a:p>
          <a:p>
            <a:pPr marL="285750" indent="-285750">
              <a:lnSpc>
                <a:spcPct val="150000"/>
              </a:lnSpc>
              <a:buFont typeface="Arial" panose="020B0604020202020204" pitchFamily="34" charset="0"/>
              <a:buChar char="•"/>
            </a:pPr>
            <a:r>
              <a:rPr lang="en-US" b="1" dirty="0">
                <a:latin typeface="Helvetica Neue"/>
              </a:rPr>
              <a:t>Apple developer </a:t>
            </a:r>
            <a:r>
              <a:rPr lang="en-US" b="1" dirty="0" smtClean="0">
                <a:latin typeface="Helvetica Neue"/>
              </a:rPr>
              <a:t>UX guidelines.</a:t>
            </a:r>
          </a:p>
          <a:p>
            <a:pPr marL="285750" indent="-285750">
              <a:lnSpc>
                <a:spcPct val="150000"/>
              </a:lnSpc>
              <a:buFont typeface="Arial" panose="020B0604020202020204" pitchFamily="34" charset="0"/>
              <a:buChar char="•"/>
            </a:pPr>
            <a:r>
              <a:rPr lang="en-US" b="1" dirty="0" err="1" smtClean="0">
                <a:latin typeface="Helvetica Neue"/>
              </a:rPr>
              <a:t>CarPlay</a:t>
            </a:r>
            <a:r>
              <a:rPr lang="en-US" b="1" dirty="0" smtClean="0">
                <a:latin typeface="Helvetica Neue"/>
              </a:rPr>
              <a:t> Navigation guidelines.</a:t>
            </a:r>
            <a:endParaRPr lang="en-US" b="1" dirty="0">
              <a:latin typeface="Helvetica Neue"/>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JD Driver Testing Approaches</a:t>
            </a:r>
            <a:endParaRPr lang="de-DE" sz="3200" dirty="0"/>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4"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1" name="Diagram 10"/>
          <p:cNvGraphicFramePr/>
          <p:nvPr>
            <p:extLst>
              <p:ext uri="{D42A27DB-BD31-4B8C-83A1-F6EECF244321}">
                <p14:modId xmlns:p14="http://schemas.microsoft.com/office/powerpoint/2010/main" val="3965584250"/>
              </p:ext>
            </p:extLst>
          </p:nvPr>
        </p:nvGraphicFramePr>
        <p:xfrm>
          <a:off x="1261574" y="2079522"/>
          <a:ext cx="9238260" cy="301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838199" y="361507"/>
            <a:ext cx="10806115" cy="648585"/>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Sample Test Case</a:t>
            </a:r>
            <a:endParaRPr lang="de-DE" sz="2400" dirty="0"/>
          </a:p>
        </p:txBody>
      </p:sp>
      <p:sp>
        <p:nvSpPr>
          <p:cNvPr id="7" name="Date Placeholder 6"/>
          <p:cNvSpPr>
            <a:spLocks noGrp="1"/>
          </p:cNvSpPr>
          <p:nvPr>
            <p:ph type="dt" sz="half" idx="10"/>
          </p:nvPr>
        </p:nvSpPr>
        <p:spPr/>
        <p:txBody>
          <a:bodyPr/>
          <a:lstStyle/>
          <a:p>
            <a:r>
              <a:rPr lang="en-US" b="1" smtClean="0">
                <a:solidFill>
                  <a:schemeClr val="bg1">
                    <a:lumMod val="95000"/>
                  </a:schemeClr>
                </a:solidFill>
              </a:rPr>
              <a:t>19.12.2019</a:t>
            </a:r>
            <a:endParaRPr lang="en-US" b="1"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6358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Take a field type note</a:t>
            </a:r>
            <a:r>
              <a:rPr lang="de-DE" sz="1600" dirty="0">
                <a:solidFill>
                  <a:schemeClr val="bg1"/>
                </a:solidFill>
              </a:rPr>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513457"/>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980210"/>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399454"/>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864047"/>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328640"/>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206115"/>
            <a:ext cx="683852" cy="57628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1916364507"/>
              </p:ext>
            </p:extLst>
          </p:nvPr>
        </p:nvGraphicFramePr>
        <p:xfrm>
          <a:off x="2808509" y="1825624"/>
          <a:ext cx="8835806" cy="436822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1200" kern="1200" dirty="0">
                          <a:solidFill>
                            <a:srgbClr val="CC00CC"/>
                          </a:solidFill>
                          <a:effectLst/>
                          <a:latin typeface="+mn-lt"/>
                          <a:ea typeface="+mn-ea"/>
                          <a:cs typeface="+mn-cs"/>
                        </a:rPr>
                        <a:t>Connect JD </a:t>
                      </a:r>
                      <a:r>
                        <a:rPr lang="de-DE" sz="1200" kern="1200" dirty="0" smtClean="0">
                          <a:solidFill>
                            <a:srgbClr val="CC00CC"/>
                          </a:solidFill>
                          <a:effectLst/>
                          <a:latin typeface="+mn-lt"/>
                          <a:ea typeface="+mn-ea"/>
                          <a:cs typeface="+mn-cs"/>
                        </a:rPr>
                        <a:t>Driver</a:t>
                      </a:r>
                    </a:p>
                    <a:p>
                      <a:pPr marL="228600" lvl="0" indent="-228600">
                        <a:buFont typeface="+mj-lt"/>
                        <a:buAutoNum type="arabicPeriod"/>
                      </a:pPr>
                      <a:r>
                        <a:rPr lang="en-GB" sz="1200" kern="1200" dirty="0" smtClean="0">
                          <a:solidFill>
                            <a:srgbClr val="CC00CC"/>
                          </a:solidFill>
                          <a:effectLst/>
                          <a:latin typeface="+mn-lt"/>
                          <a:ea typeface="+mn-ea"/>
                          <a:cs typeface="+mn-cs"/>
                        </a:rPr>
                        <a:t>Voice </a:t>
                      </a:r>
                      <a:r>
                        <a:rPr lang="en-GB" sz="1200" kern="1200" dirty="0">
                          <a:solidFill>
                            <a:srgbClr val="CC00CC"/>
                          </a:solidFill>
                          <a:effectLst/>
                          <a:latin typeface="+mn-lt"/>
                          <a:ea typeface="+mn-ea"/>
                          <a:cs typeface="+mn-cs"/>
                        </a:rPr>
                        <a:t>command for taking field type note</a:t>
                      </a:r>
                      <a:endParaRPr lang="de-DE" sz="1200" kern="1200" dirty="0">
                        <a:solidFill>
                          <a:srgbClr val="CC00CC"/>
                        </a:solidFill>
                        <a:effectLst/>
                        <a:latin typeface="+mn-lt"/>
                        <a:ea typeface="+mn-ea"/>
                        <a:cs typeface="+mn-cs"/>
                      </a:endParaRPr>
                    </a:p>
                  </a:txBody>
                  <a:tcPr/>
                </a:tc>
                <a:tc>
                  <a:txBody>
                    <a:bodyPr/>
                    <a:lstStyle/>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“Of which type? Field or General“</a:t>
                      </a:r>
                      <a:endParaRPr lang="de-DE" sz="1200" kern="1200" dirty="0">
                        <a:solidFill>
                          <a:srgbClr val="CC00CC"/>
                        </a:solidFill>
                        <a:effectLst/>
                        <a:latin typeface="+mn-lt"/>
                        <a:ea typeface="+mn-ea"/>
                        <a:cs typeface="+mn-cs"/>
                      </a:endParaRPr>
                    </a:p>
                    <a:p>
                      <a:r>
                        <a:rPr lang="de-DE" sz="1200" kern="1200" dirty="0">
                          <a:solidFill>
                            <a:srgbClr val="CC00CC"/>
                          </a:solidFill>
                          <a:effectLst/>
                          <a:latin typeface="+mn-lt"/>
                          <a:ea typeface="+mn-ea"/>
                          <a:cs typeface="+mn-cs"/>
                        </a:rPr>
                        <a:t>User: </a:t>
                      </a:r>
                      <a:r>
                        <a:rPr lang="de-DE" sz="1200" i="1" kern="1200" dirty="0">
                          <a:solidFill>
                            <a:srgbClr val="CC00CC"/>
                          </a:solidFill>
                          <a:effectLst/>
                          <a:latin typeface="+mn-lt"/>
                          <a:ea typeface="+mn-ea"/>
                          <a:cs typeface="+mn-cs"/>
                        </a:rPr>
                        <a:t>“</a:t>
                      </a:r>
                      <a:r>
                        <a:rPr lang="de-DE" sz="1200" i="1" kern="1200" dirty="0" err="1">
                          <a:solidFill>
                            <a:srgbClr val="CC00CC"/>
                          </a:solidFill>
                          <a:effectLst/>
                          <a:latin typeface="+mn-lt"/>
                          <a:ea typeface="+mn-ea"/>
                          <a:cs typeface="+mn-cs"/>
                        </a:rPr>
                        <a:t>field</a:t>
                      </a:r>
                      <a:r>
                        <a:rPr lang="de-DE" sz="1200" i="1" kern="1200" dirty="0">
                          <a:solidFill>
                            <a:srgbClr val="CC00CC"/>
                          </a:solidFill>
                          <a:effectLst/>
                          <a:latin typeface="+mn-lt"/>
                          <a:ea typeface="+mn-ea"/>
                          <a:cs typeface="+mn-cs"/>
                        </a:rPr>
                        <a:t>“</a:t>
                      </a:r>
                      <a:r>
                        <a:rPr lang="de-DE" sz="1200" dirty="0">
                          <a:solidFill>
                            <a:srgbClr val="CC00CC"/>
                          </a:solidFill>
                          <a:effectLst/>
                        </a:rPr>
                        <a:t> </a:t>
                      </a:r>
                      <a:endParaRPr lang="de-DE" sz="1200" dirty="0">
                        <a:solidFill>
                          <a:srgbClr val="CC00CC"/>
                        </a:solidFill>
                      </a:endParaRPr>
                    </a:p>
                  </a:txBody>
                  <a:tcPr/>
                </a:tc>
                <a:tc>
                  <a:txBody>
                    <a:bodyPr/>
                    <a:lstStyle/>
                    <a:p>
                      <a:r>
                        <a:rPr lang="en-GB" sz="1200" kern="1200" dirty="0">
                          <a:solidFill>
                            <a:srgbClr val="CC00CC"/>
                          </a:solidFill>
                          <a:effectLst/>
                          <a:latin typeface="+mn-lt"/>
                          <a:ea typeface="+mn-ea"/>
                          <a:cs typeface="+mn-cs"/>
                        </a:rPr>
                        <a:t>Siri should ask the field </a:t>
                      </a:r>
                      <a:r>
                        <a:rPr lang="en-GB" sz="1200" kern="1200" dirty="0" smtClean="0">
                          <a:solidFill>
                            <a:srgbClr val="CC00CC"/>
                          </a:solidFill>
                          <a:effectLst/>
                          <a:latin typeface="+mn-lt"/>
                          <a:ea typeface="+mn-ea"/>
                          <a:cs typeface="+mn-cs"/>
                        </a:rPr>
                        <a:t>name</a:t>
                      </a:r>
                      <a:endParaRPr lang="de-DE" sz="1200" kern="1200" dirty="0">
                        <a:solidFill>
                          <a:srgbClr val="CC00CC"/>
                        </a:solidFill>
                        <a:effectLst/>
                        <a:latin typeface="+mn-lt"/>
                        <a:ea typeface="+mn-ea"/>
                        <a:cs typeface="+mn-cs"/>
                      </a:endParaRPr>
                    </a:p>
                    <a:p>
                      <a:r>
                        <a:rPr lang="en-GB" sz="1200" kern="1200" dirty="0">
                          <a:solidFill>
                            <a:srgbClr val="CC00CC"/>
                          </a:solidFill>
                          <a:effectLst/>
                          <a:latin typeface="+mn-lt"/>
                          <a:ea typeface="+mn-ea"/>
                          <a:cs typeface="+mn-cs"/>
                        </a:rPr>
                        <a:t>Siri: </a:t>
                      </a:r>
                      <a:r>
                        <a:rPr lang="en-GB" sz="1200" i="1" kern="1200" dirty="0">
                          <a:solidFill>
                            <a:srgbClr val="CC00CC"/>
                          </a:solidFill>
                          <a:effectLst/>
                          <a:latin typeface="+mn-lt"/>
                          <a:ea typeface="+mn-ea"/>
                          <a:cs typeface="+mn-cs"/>
                        </a:rPr>
                        <a:t>“For which field? Potato or Tomato field?“</a:t>
                      </a:r>
                      <a:endParaRPr lang="de-DE" sz="1200" kern="1200" dirty="0">
                        <a:solidFill>
                          <a:srgbClr val="CC00CC"/>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effectLst/>
                          <a:latin typeface="Calibri" panose="020F0502020204030204" pitchFamily="34" charset="0"/>
                          <a:ea typeface="Calibri" panose="020F0502020204030204" pitchFamily="34" charset="0"/>
                          <a:cs typeface="Calibri" panose="020F0502020204030204" pitchFamily="34" charset="0"/>
                        </a:rPr>
                        <a:t>As </a:t>
                      </a:r>
                      <a:r>
                        <a:rPr lang="de-DE" sz="1200" dirty="0" err="1">
                          <a:solidFill>
                            <a:srgbClr val="CC00CC"/>
                          </a:solidFill>
                          <a:effectLst/>
                          <a:latin typeface="Calibri" panose="020F0502020204030204" pitchFamily="34" charset="0"/>
                          <a:ea typeface="Calibri" panose="020F0502020204030204" pitchFamily="34" charset="0"/>
                          <a:cs typeface="Calibri" panose="020F0502020204030204" pitchFamily="34" charset="0"/>
                        </a:rPr>
                        <a:t>expected</a:t>
                      </a:r>
                      <a:endParaRPr lang="de-DE" sz="1200" dirty="0">
                        <a:solidFill>
                          <a:srgbClr val="CC00CC"/>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1200" dirty="0">
                        <a:solidFill>
                          <a:srgbClr val="CC00CC"/>
                        </a:solidFill>
                      </a:endParaRPr>
                    </a:p>
                  </a:txBody>
                  <a:tcPr/>
                </a:tc>
                <a:tc>
                  <a:txBody>
                    <a:bodyPr/>
                    <a:lstStyle/>
                    <a:p>
                      <a:pPr algn="ctr"/>
                      <a:r>
                        <a:rPr lang="de-DE" sz="1200" dirty="0">
                          <a:solidFill>
                            <a:srgbClr val="CC00CC"/>
                          </a:solidFill>
                        </a:rPr>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solidFill>
                            <a:srgbClr val="CC00CC"/>
                          </a:solidFill>
                        </a:rPr>
                        <a:t>07-12-2019</a:t>
                      </a:r>
                    </a:p>
                    <a:p>
                      <a:pPr algn="ctr"/>
                      <a:endParaRPr lang="de-DE" sz="1200" dirty="0">
                        <a:solidFill>
                          <a:srgbClr val="CC00CC"/>
                        </a:solidFill>
                      </a:endParaRPr>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779765"/>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
        <p:nvSpPr>
          <p:cNvPr id="31"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38"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spTree>
    <p:extLst>
      <p:ext uri="{BB962C8B-B14F-4D97-AF65-F5344CB8AC3E}">
        <p14:creationId xmlns:p14="http://schemas.microsoft.com/office/powerpoint/2010/main" val="295966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200" b="1" dirty="0">
                <a:solidFill>
                  <a:srgbClr val="367C2B"/>
                </a:solidFill>
                <a:latin typeface="Helvetica Neue Condensed" charset="0"/>
                <a:ea typeface="Helvetica Neue Condensed" charset="0"/>
                <a:cs typeface="Helvetica Neue Condensed" charset="0"/>
              </a:rPr>
              <a:t>Quality Assurance Summary</a:t>
            </a:r>
            <a:endParaRPr lang="en-US" sz="24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1979705359"/>
              </p:ext>
            </p:extLst>
          </p:nvPr>
        </p:nvGraphicFramePr>
        <p:xfrm>
          <a:off x="994611" y="2835673"/>
          <a:ext cx="9492916" cy="373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p:cNvSpPr txBox="1">
            <a:spLocks/>
          </p:cNvSpPr>
          <p:nvPr/>
        </p:nvSpPr>
        <p:spPr>
          <a:xfrm>
            <a:off x="4038600" y="639092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sp>
        <p:nvSpPr>
          <p:cNvPr id="10" name="Date Placeholder 6"/>
          <p:cNvSpPr txBox="1">
            <a:spLocks/>
          </p:cNvSpPr>
          <p:nvPr/>
        </p:nvSpPr>
        <p:spPr>
          <a:xfrm>
            <a:off x="838200" y="641044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12.12.2019</a:t>
            </a:r>
            <a:endParaRPr lang="en-US" dirty="0">
              <a:solidFill>
                <a:schemeClr val="bg1">
                  <a:lumMod val="95000"/>
                </a:schemeClr>
              </a:solidFill>
            </a:endParaRPr>
          </a:p>
        </p:txBody>
      </p:sp>
      <p:graphicFrame>
        <p:nvGraphicFramePr>
          <p:cNvPr id="17" name="Chart 16"/>
          <p:cNvGraphicFramePr/>
          <p:nvPr>
            <p:extLst>
              <p:ext uri="{D42A27DB-BD31-4B8C-83A1-F6EECF244321}">
                <p14:modId xmlns:p14="http://schemas.microsoft.com/office/powerpoint/2010/main" val="878229360"/>
              </p:ext>
            </p:extLst>
          </p:nvPr>
        </p:nvGraphicFramePr>
        <p:xfrm>
          <a:off x="4308643" y="1257049"/>
          <a:ext cx="2864852" cy="187875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433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Rectangle 10"/>
          <p:cNvSpPr/>
          <p:nvPr/>
        </p:nvSpPr>
        <p:spPr>
          <a:xfrm>
            <a:off x="838200" y="1586929"/>
            <a:ext cx="10515600" cy="4551403"/>
          </a:xfrm>
          <a:prstGeom prst="rect">
            <a:avLst/>
          </a:prstGeom>
          <a:noFill/>
          <a:ln>
            <a:noFill/>
          </a:ln>
        </p:spPr>
      </p:sp>
      <p:sp>
        <p:nvSpPr>
          <p:cNvPr id="12" name="Freeform 11"/>
          <p:cNvSpPr/>
          <p:nvPr/>
        </p:nvSpPr>
        <p:spPr>
          <a:xfrm>
            <a:off x="5246800" y="1588670"/>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14" name="Freeform 13"/>
          <p:cNvSpPr/>
          <p:nvPr/>
        </p:nvSpPr>
        <p:spPr>
          <a:xfrm>
            <a:off x="4015367" y="1953147"/>
            <a:ext cx="4040441" cy="4040441"/>
          </a:xfrm>
          <a:custGeom>
            <a:avLst/>
            <a:gdLst/>
            <a:ahLst/>
            <a:cxnLst/>
            <a:rect l="0" t="0" r="0" b="0"/>
            <a:pathLst>
              <a:path>
                <a:moveTo>
                  <a:pt x="2860811" y="183185"/>
                </a:moveTo>
                <a:arcTo wR="2020220" hR="2020220" stAng="17675274"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Freeform 14"/>
          <p:cNvSpPr/>
          <p:nvPr/>
        </p:nvSpPr>
        <p:spPr>
          <a:xfrm>
            <a:off x="6531420" y="2354280"/>
            <a:ext cx="2094852" cy="707543"/>
          </a:xfrm>
          <a:custGeom>
            <a:avLst/>
            <a:gdLst>
              <a:gd name="connsiteX0" fmla="*/ 0 w 2094852"/>
              <a:gd name="connsiteY0" fmla="*/ 117926 h 707543"/>
              <a:gd name="connsiteX1" fmla="*/ 117926 w 2094852"/>
              <a:gd name="connsiteY1" fmla="*/ 0 h 707543"/>
              <a:gd name="connsiteX2" fmla="*/ 1976926 w 2094852"/>
              <a:gd name="connsiteY2" fmla="*/ 0 h 707543"/>
              <a:gd name="connsiteX3" fmla="*/ 2094852 w 2094852"/>
              <a:gd name="connsiteY3" fmla="*/ 117926 h 707543"/>
              <a:gd name="connsiteX4" fmla="*/ 2094852 w 2094852"/>
              <a:gd name="connsiteY4" fmla="*/ 589617 h 707543"/>
              <a:gd name="connsiteX5" fmla="*/ 1976926 w 2094852"/>
              <a:gd name="connsiteY5" fmla="*/ 707543 h 707543"/>
              <a:gd name="connsiteX6" fmla="*/ 117926 w 2094852"/>
              <a:gd name="connsiteY6" fmla="*/ 707543 h 707543"/>
              <a:gd name="connsiteX7" fmla="*/ 0 w 2094852"/>
              <a:gd name="connsiteY7" fmla="*/ 589617 h 707543"/>
              <a:gd name="connsiteX8" fmla="*/ 0 w 209485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4852" h="707543">
                <a:moveTo>
                  <a:pt x="0" y="117926"/>
                </a:moveTo>
                <a:cubicBezTo>
                  <a:pt x="0" y="52797"/>
                  <a:pt x="52797" y="0"/>
                  <a:pt x="117926" y="0"/>
                </a:cubicBezTo>
                <a:lnTo>
                  <a:pt x="1976926" y="0"/>
                </a:lnTo>
                <a:cubicBezTo>
                  <a:pt x="2042055" y="0"/>
                  <a:pt x="2094852" y="52797"/>
                  <a:pt x="2094852" y="117926"/>
                </a:cubicBezTo>
                <a:lnTo>
                  <a:pt x="2094852" y="589617"/>
                </a:lnTo>
                <a:cubicBezTo>
                  <a:pt x="2094852" y="654746"/>
                  <a:pt x="2042055" y="707543"/>
                  <a:pt x="197692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p:txBody>
      </p:sp>
      <p:sp>
        <p:nvSpPr>
          <p:cNvPr id="16" name="Freeform 15"/>
          <p:cNvSpPr/>
          <p:nvPr/>
        </p:nvSpPr>
        <p:spPr>
          <a:xfrm>
            <a:off x="3966861" y="1942442"/>
            <a:ext cx="4040441" cy="4040441"/>
          </a:xfrm>
          <a:custGeom>
            <a:avLst/>
            <a:gdLst/>
            <a:ahLst/>
            <a:cxnLst/>
            <a:rect l="0" t="0" r="0" b="0"/>
            <a:pathLst>
              <a:path>
                <a:moveTo>
                  <a:pt x="3908372" y="1301767"/>
                </a:moveTo>
                <a:arcTo wR="2020220" hR="2020220" stAng="20350072"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7" name="Freeform 16"/>
          <p:cNvSpPr/>
          <p:nvPr/>
        </p:nvSpPr>
        <p:spPr>
          <a:xfrm>
            <a:off x="6998533" y="4058432"/>
            <a:ext cx="1916235" cy="707543"/>
          </a:xfrm>
          <a:custGeom>
            <a:avLst/>
            <a:gdLst>
              <a:gd name="connsiteX0" fmla="*/ 0 w 1916235"/>
              <a:gd name="connsiteY0" fmla="*/ 117926 h 707543"/>
              <a:gd name="connsiteX1" fmla="*/ 117926 w 1916235"/>
              <a:gd name="connsiteY1" fmla="*/ 0 h 707543"/>
              <a:gd name="connsiteX2" fmla="*/ 1798309 w 1916235"/>
              <a:gd name="connsiteY2" fmla="*/ 0 h 707543"/>
              <a:gd name="connsiteX3" fmla="*/ 1916235 w 1916235"/>
              <a:gd name="connsiteY3" fmla="*/ 117926 h 707543"/>
              <a:gd name="connsiteX4" fmla="*/ 1916235 w 1916235"/>
              <a:gd name="connsiteY4" fmla="*/ 589617 h 707543"/>
              <a:gd name="connsiteX5" fmla="*/ 1798309 w 1916235"/>
              <a:gd name="connsiteY5" fmla="*/ 707543 h 707543"/>
              <a:gd name="connsiteX6" fmla="*/ 117926 w 1916235"/>
              <a:gd name="connsiteY6" fmla="*/ 707543 h 707543"/>
              <a:gd name="connsiteX7" fmla="*/ 0 w 1916235"/>
              <a:gd name="connsiteY7" fmla="*/ 589617 h 707543"/>
              <a:gd name="connsiteX8" fmla="*/ 0 w 1916235"/>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6235" h="707543">
                <a:moveTo>
                  <a:pt x="0" y="117926"/>
                </a:moveTo>
                <a:cubicBezTo>
                  <a:pt x="0" y="52797"/>
                  <a:pt x="52797" y="0"/>
                  <a:pt x="117926" y="0"/>
                </a:cubicBezTo>
                <a:lnTo>
                  <a:pt x="1798309" y="0"/>
                </a:lnTo>
                <a:cubicBezTo>
                  <a:pt x="1863438" y="0"/>
                  <a:pt x="1916235" y="52797"/>
                  <a:pt x="1916235" y="117926"/>
                </a:cubicBezTo>
                <a:lnTo>
                  <a:pt x="1916235" y="589617"/>
                </a:lnTo>
                <a:cubicBezTo>
                  <a:pt x="1916235" y="654746"/>
                  <a:pt x="1863438" y="707543"/>
                  <a:pt x="1798309"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Architecture</a:t>
            </a:r>
          </a:p>
        </p:txBody>
      </p:sp>
      <p:sp>
        <p:nvSpPr>
          <p:cNvPr id="18" name="Freeform 17"/>
          <p:cNvSpPr/>
          <p:nvPr/>
        </p:nvSpPr>
        <p:spPr>
          <a:xfrm>
            <a:off x="3918355" y="2065214"/>
            <a:ext cx="4040441" cy="4040441"/>
          </a:xfrm>
          <a:custGeom>
            <a:avLst/>
            <a:gdLst/>
            <a:ahLst/>
            <a:cxnLst/>
            <a:rect l="0" t="0" r="0" b="0"/>
            <a:pathLst>
              <a:path>
                <a:moveTo>
                  <a:pt x="3864742" y="2844252"/>
                </a:moveTo>
                <a:arcTo wR="2020220" hR="2020220" stAng="1444350" swAng="797744"/>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096001" y="5430788"/>
            <a:ext cx="1745369" cy="707543"/>
          </a:xfrm>
          <a:custGeom>
            <a:avLst/>
            <a:gdLst>
              <a:gd name="connsiteX0" fmla="*/ 0 w 1745369"/>
              <a:gd name="connsiteY0" fmla="*/ 117926 h 707543"/>
              <a:gd name="connsiteX1" fmla="*/ 117926 w 1745369"/>
              <a:gd name="connsiteY1" fmla="*/ 0 h 707543"/>
              <a:gd name="connsiteX2" fmla="*/ 1627443 w 1745369"/>
              <a:gd name="connsiteY2" fmla="*/ 0 h 707543"/>
              <a:gd name="connsiteX3" fmla="*/ 1745369 w 1745369"/>
              <a:gd name="connsiteY3" fmla="*/ 117926 h 707543"/>
              <a:gd name="connsiteX4" fmla="*/ 1745369 w 1745369"/>
              <a:gd name="connsiteY4" fmla="*/ 589617 h 707543"/>
              <a:gd name="connsiteX5" fmla="*/ 1627443 w 1745369"/>
              <a:gd name="connsiteY5" fmla="*/ 707543 h 707543"/>
              <a:gd name="connsiteX6" fmla="*/ 117926 w 1745369"/>
              <a:gd name="connsiteY6" fmla="*/ 707543 h 707543"/>
              <a:gd name="connsiteX7" fmla="*/ 0 w 1745369"/>
              <a:gd name="connsiteY7" fmla="*/ 589617 h 707543"/>
              <a:gd name="connsiteX8" fmla="*/ 0 w 1745369"/>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369" h="707543">
                <a:moveTo>
                  <a:pt x="0" y="117926"/>
                </a:moveTo>
                <a:cubicBezTo>
                  <a:pt x="0" y="52797"/>
                  <a:pt x="52797" y="0"/>
                  <a:pt x="117926" y="0"/>
                </a:cubicBezTo>
                <a:lnTo>
                  <a:pt x="1627443" y="0"/>
                </a:lnTo>
                <a:cubicBezTo>
                  <a:pt x="1692572" y="0"/>
                  <a:pt x="1745369" y="52797"/>
                  <a:pt x="1745369" y="117926"/>
                </a:cubicBezTo>
                <a:lnTo>
                  <a:pt x="1745369" y="589617"/>
                </a:lnTo>
                <a:cubicBezTo>
                  <a:pt x="1745369" y="654746"/>
                  <a:pt x="1692572" y="707543"/>
                  <a:pt x="1627443"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p:txBody>
      </p:sp>
      <p:sp>
        <p:nvSpPr>
          <p:cNvPr id="20" name="Freeform 19"/>
          <p:cNvSpPr/>
          <p:nvPr/>
        </p:nvSpPr>
        <p:spPr>
          <a:xfrm>
            <a:off x="4571882" y="2050720"/>
            <a:ext cx="4040441" cy="4040441"/>
          </a:xfrm>
          <a:custGeom>
            <a:avLst/>
            <a:gdLst/>
            <a:ahLst/>
            <a:cxnLst/>
            <a:rect l="0" t="0" r="0" b="0"/>
            <a:pathLst>
              <a:path>
                <a:moveTo>
                  <a:pt x="1492197" y="3970216"/>
                </a:moveTo>
                <a:arcTo wR="2020220" hR="2020220" stAng="6309079" swAng="168547"/>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1" name="Freeform 20"/>
          <p:cNvSpPr/>
          <p:nvPr/>
        </p:nvSpPr>
        <p:spPr>
          <a:xfrm>
            <a:off x="4283242" y="5429046"/>
            <a:ext cx="1654596" cy="707543"/>
          </a:xfrm>
          <a:custGeom>
            <a:avLst/>
            <a:gdLst>
              <a:gd name="connsiteX0" fmla="*/ 0 w 1654596"/>
              <a:gd name="connsiteY0" fmla="*/ 117926 h 707543"/>
              <a:gd name="connsiteX1" fmla="*/ 117926 w 1654596"/>
              <a:gd name="connsiteY1" fmla="*/ 0 h 707543"/>
              <a:gd name="connsiteX2" fmla="*/ 1536670 w 1654596"/>
              <a:gd name="connsiteY2" fmla="*/ 0 h 707543"/>
              <a:gd name="connsiteX3" fmla="*/ 1654596 w 1654596"/>
              <a:gd name="connsiteY3" fmla="*/ 117926 h 707543"/>
              <a:gd name="connsiteX4" fmla="*/ 1654596 w 1654596"/>
              <a:gd name="connsiteY4" fmla="*/ 589617 h 707543"/>
              <a:gd name="connsiteX5" fmla="*/ 1536670 w 1654596"/>
              <a:gd name="connsiteY5" fmla="*/ 707543 h 707543"/>
              <a:gd name="connsiteX6" fmla="*/ 117926 w 1654596"/>
              <a:gd name="connsiteY6" fmla="*/ 707543 h 707543"/>
              <a:gd name="connsiteX7" fmla="*/ 0 w 1654596"/>
              <a:gd name="connsiteY7" fmla="*/ 589617 h 707543"/>
              <a:gd name="connsiteX8" fmla="*/ 0 w 1654596"/>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596" h="707543">
                <a:moveTo>
                  <a:pt x="0" y="117926"/>
                </a:moveTo>
                <a:cubicBezTo>
                  <a:pt x="0" y="52797"/>
                  <a:pt x="52797" y="0"/>
                  <a:pt x="117926" y="0"/>
                </a:cubicBezTo>
                <a:lnTo>
                  <a:pt x="1536670" y="0"/>
                </a:lnTo>
                <a:cubicBezTo>
                  <a:pt x="1601799" y="0"/>
                  <a:pt x="1654596" y="52797"/>
                  <a:pt x="1654596" y="117926"/>
                </a:cubicBezTo>
                <a:lnTo>
                  <a:pt x="1654596" y="589617"/>
                </a:lnTo>
                <a:cubicBezTo>
                  <a:pt x="1654596" y="654746"/>
                  <a:pt x="1601799" y="707543"/>
                  <a:pt x="1536670"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dirty="0" smtClean="0">
                <a:ln/>
                <a:solidFill>
                  <a:srgbClr val="367C2B"/>
                </a:solidFill>
                <a:latin typeface="Helvetica Neue Condensed" charset="0"/>
                <a:ea typeface="Helvetica Neue Condensed" charset="0"/>
                <a:cs typeface="Helvetica Neue Condensed" charset="0"/>
              </a:rPr>
              <a:t>Quality Assurance</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2" name="Freeform 21"/>
          <p:cNvSpPr/>
          <p:nvPr/>
        </p:nvSpPr>
        <p:spPr>
          <a:xfrm>
            <a:off x="3966861" y="1942442"/>
            <a:ext cx="4040441" cy="4040441"/>
          </a:xfrm>
          <a:custGeom>
            <a:avLst/>
            <a:gdLst/>
            <a:ahLst/>
            <a:cxnLst/>
            <a:rect l="0" t="0" r="0" b="0"/>
            <a:pathLst>
              <a:path>
                <a:moveTo>
                  <a:pt x="517707" y="3370682"/>
                </a:moveTo>
                <a:arcTo wR="2020220" hR="2020220" stAng="8283044" swAng="835690"/>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3" name="Freeform 22"/>
          <p:cNvSpPr/>
          <p:nvPr/>
        </p:nvSpPr>
        <p:spPr>
          <a:xfrm>
            <a:off x="3277230" y="4058432"/>
            <a:ext cx="1480562" cy="707543"/>
          </a:xfrm>
          <a:custGeom>
            <a:avLst/>
            <a:gdLst>
              <a:gd name="connsiteX0" fmla="*/ 0 w 1480562"/>
              <a:gd name="connsiteY0" fmla="*/ 117926 h 707543"/>
              <a:gd name="connsiteX1" fmla="*/ 117926 w 1480562"/>
              <a:gd name="connsiteY1" fmla="*/ 0 h 707543"/>
              <a:gd name="connsiteX2" fmla="*/ 1362636 w 1480562"/>
              <a:gd name="connsiteY2" fmla="*/ 0 h 707543"/>
              <a:gd name="connsiteX3" fmla="*/ 1480562 w 1480562"/>
              <a:gd name="connsiteY3" fmla="*/ 117926 h 707543"/>
              <a:gd name="connsiteX4" fmla="*/ 1480562 w 1480562"/>
              <a:gd name="connsiteY4" fmla="*/ 589617 h 707543"/>
              <a:gd name="connsiteX5" fmla="*/ 1362636 w 1480562"/>
              <a:gd name="connsiteY5" fmla="*/ 707543 h 707543"/>
              <a:gd name="connsiteX6" fmla="*/ 117926 w 1480562"/>
              <a:gd name="connsiteY6" fmla="*/ 707543 h 707543"/>
              <a:gd name="connsiteX7" fmla="*/ 0 w 1480562"/>
              <a:gd name="connsiteY7" fmla="*/ 589617 h 707543"/>
              <a:gd name="connsiteX8" fmla="*/ 0 w 1480562"/>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562" h="707543">
                <a:moveTo>
                  <a:pt x="0" y="117926"/>
                </a:moveTo>
                <a:cubicBezTo>
                  <a:pt x="0" y="52797"/>
                  <a:pt x="52797" y="0"/>
                  <a:pt x="117926" y="0"/>
                </a:cubicBezTo>
                <a:lnTo>
                  <a:pt x="1362636" y="0"/>
                </a:lnTo>
                <a:cubicBezTo>
                  <a:pt x="1427765" y="0"/>
                  <a:pt x="1480562" y="52797"/>
                  <a:pt x="1480562" y="117926"/>
                </a:cubicBezTo>
                <a:lnTo>
                  <a:pt x="1480562" y="589617"/>
                </a:lnTo>
                <a:cubicBezTo>
                  <a:pt x="1480562" y="654746"/>
                  <a:pt x="1427765" y="707543"/>
                  <a:pt x="1362636"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p:txBody>
      </p:sp>
      <p:sp>
        <p:nvSpPr>
          <p:cNvPr id="24" name="Freeform 23"/>
          <p:cNvSpPr/>
          <p:nvPr/>
        </p:nvSpPr>
        <p:spPr>
          <a:xfrm>
            <a:off x="3966861" y="1942442"/>
            <a:ext cx="4040441" cy="4040441"/>
          </a:xfrm>
          <a:custGeom>
            <a:avLst/>
            <a:gdLst/>
            <a:ahLst/>
            <a:cxnLst/>
            <a:rect l="0" t="0" r="0" b="0"/>
            <a:pathLst>
              <a:path>
                <a:moveTo>
                  <a:pt x="2937" y="1911316"/>
                </a:moveTo>
                <a:arcTo wR="2020220" hR="2020220" stAng="10985409" swAng="1064518"/>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25" name="Freeform 24"/>
          <p:cNvSpPr/>
          <p:nvPr/>
        </p:nvSpPr>
        <p:spPr>
          <a:xfrm>
            <a:off x="3332115" y="2349303"/>
            <a:ext cx="2150987" cy="707543"/>
          </a:xfrm>
          <a:custGeom>
            <a:avLst/>
            <a:gdLst>
              <a:gd name="connsiteX0" fmla="*/ 0 w 2150987"/>
              <a:gd name="connsiteY0" fmla="*/ 117926 h 707543"/>
              <a:gd name="connsiteX1" fmla="*/ 117926 w 2150987"/>
              <a:gd name="connsiteY1" fmla="*/ 0 h 707543"/>
              <a:gd name="connsiteX2" fmla="*/ 2033061 w 2150987"/>
              <a:gd name="connsiteY2" fmla="*/ 0 h 707543"/>
              <a:gd name="connsiteX3" fmla="*/ 2150987 w 2150987"/>
              <a:gd name="connsiteY3" fmla="*/ 117926 h 707543"/>
              <a:gd name="connsiteX4" fmla="*/ 2150987 w 2150987"/>
              <a:gd name="connsiteY4" fmla="*/ 589617 h 707543"/>
              <a:gd name="connsiteX5" fmla="*/ 2033061 w 2150987"/>
              <a:gd name="connsiteY5" fmla="*/ 707543 h 707543"/>
              <a:gd name="connsiteX6" fmla="*/ 117926 w 2150987"/>
              <a:gd name="connsiteY6" fmla="*/ 707543 h 707543"/>
              <a:gd name="connsiteX7" fmla="*/ 0 w 2150987"/>
              <a:gd name="connsiteY7" fmla="*/ 589617 h 707543"/>
              <a:gd name="connsiteX8" fmla="*/ 0 w 2150987"/>
              <a:gd name="connsiteY8" fmla="*/ 117926 h 70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987" h="707543">
                <a:moveTo>
                  <a:pt x="0" y="117926"/>
                </a:moveTo>
                <a:cubicBezTo>
                  <a:pt x="0" y="52797"/>
                  <a:pt x="52797" y="0"/>
                  <a:pt x="117926" y="0"/>
                </a:cubicBezTo>
                <a:lnTo>
                  <a:pt x="2033061" y="0"/>
                </a:lnTo>
                <a:cubicBezTo>
                  <a:pt x="2098190" y="0"/>
                  <a:pt x="2150987" y="52797"/>
                  <a:pt x="2150987" y="117926"/>
                </a:cubicBezTo>
                <a:lnTo>
                  <a:pt x="2150987" y="589617"/>
                </a:lnTo>
                <a:cubicBezTo>
                  <a:pt x="2150987" y="654746"/>
                  <a:pt x="2098190" y="707543"/>
                  <a:pt x="2033061" y="707543"/>
                </a:cubicBezTo>
                <a:lnTo>
                  <a:pt x="117926" y="707543"/>
                </a:lnTo>
                <a:cubicBezTo>
                  <a:pt x="52797" y="707543"/>
                  <a:pt x="0" y="654746"/>
                  <a:pt x="0" y="589617"/>
                </a:cubicBezTo>
                <a:lnTo>
                  <a:pt x="0" y="117926"/>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10739" tIns="110739" rIns="110739" bIns="110739"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p:txBody>
      </p:sp>
      <p:sp>
        <p:nvSpPr>
          <p:cNvPr id="26" name="Freeform 25"/>
          <p:cNvSpPr/>
          <p:nvPr/>
        </p:nvSpPr>
        <p:spPr>
          <a:xfrm>
            <a:off x="3966861" y="1942442"/>
            <a:ext cx="4040441" cy="4040441"/>
          </a:xfrm>
          <a:custGeom>
            <a:avLst/>
            <a:gdLst/>
            <a:ahLst/>
            <a:cxnLst/>
            <a:rect l="0" t="0" r="0" b="0"/>
            <a:pathLst>
              <a:path>
                <a:moveTo>
                  <a:pt x="893131" y="343628"/>
                </a:moveTo>
                <a:arcTo wR="2020220" hR="2020220" stAng="14165343" swAng="559383"/>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62947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7" grpId="0" animBg="1"/>
      <p:bldP spid="19" grpId="0" animBg="1"/>
      <p:bldP spid="21"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sp>
        <p:nvSpPr>
          <p:cNvPr id="11" name="Freeform 10"/>
          <p:cNvSpPr/>
          <p:nvPr/>
        </p:nvSpPr>
        <p:spPr>
          <a:xfrm>
            <a:off x="4642608" y="2070233"/>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p:txBody>
      </p:sp>
      <p:sp>
        <p:nvSpPr>
          <p:cNvPr id="12" name="Freeform 11"/>
          <p:cNvSpPr/>
          <p:nvPr/>
        </p:nvSpPr>
        <p:spPr>
          <a:xfrm>
            <a:off x="2032000" y="1926176"/>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p:txBody>
      </p:sp>
      <p:sp>
        <p:nvSpPr>
          <p:cNvPr id="14" name="Freeform 13"/>
          <p:cNvSpPr/>
          <p:nvPr/>
        </p:nvSpPr>
        <p:spPr>
          <a:xfrm>
            <a:off x="4654041" y="3451301"/>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p:txBody>
      </p:sp>
      <p:sp>
        <p:nvSpPr>
          <p:cNvPr id="15" name="Freeform 14"/>
          <p:cNvSpPr/>
          <p:nvPr/>
        </p:nvSpPr>
        <p:spPr>
          <a:xfrm>
            <a:off x="2032000" y="3318681"/>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p:txBody>
      </p:sp>
      <p:sp>
        <p:nvSpPr>
          <p:cNvPr id="16" name="Freeform 15"/>
          <p:cNvSpPr/>
          <p:nvPr/>
        </p:nvSpPr>
        <p:spPr>
          <a:xfrm>
            <a:off x="4654041" y="4843805"/>
            <a:ext cx="4661409" cy="1060956"/>
          </a:xfrm>
          <a:custGeom>
            <a:avLst/>
            <a:gdLst>
              <a:gd name="connsiteX0" fmla="*/ 176829 w 1060955"/>
              <a:gd name="connsiteY0" fmla="*/ 0 h 4661408"/>
              <a:gd name="connsiteX1" fmla="*/ 884126 w 1060955"/>
              <a:gd name="connsiteY1" fmla="*/ 0 h 4661408"/>
              <a:gd name="connsiteX2" fmla="*/ 1060955 w 1060955"/>
              <a:gd name="connsiteY2" fmla="*/ 176829 h 4661408"/>
              <a:gd name="connsiteX3" fmla="*/ 1060955 w 1060955"/>
              <a:gd name="connsiteY3" fmla="*/ 4661408 h 4661408"/>
              <a:gd name="connsiteX4" fmla="*/ 1060955 w 1060955"/>
              <a:gd name="connsiteY4" fmla="*/ 4661408 h 4661408"/>
              <a:gd name="connsiteX5" fmla="*/ 0 w 1060955"/>
              <a:gd name="connsiteY5" fmla="*/ 4661408 h 4661408"/>
              <a:gd name="connsiteX6" fmla="*/ 0 w 1060955"/>
              <a:gd name="connsiteY6" fmla="*/ 4661408 h 4661408"/>
              <a:gd name="connsiteX7" fmla="*/ 0 w 1060955"/>
              <a:gd name="connsiteY7" fmla="*/ 176829 h 4661408"/>
              <a:gd name="connsiteX8" fmla="*/ 176829 w 1060955"/>
              <a:gd name="connsiteY8" fmla="*/ 0 h 466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55" h="4661408">
                <a:moveTo>
                  <a:pt x="1060955" y="776917"/>
                </a:moveTo>
                <a:lnTo>
                  <a:pt x="1060955" y="3884491"/>
                </a:lnTo>
                <a:cubicBezTo>
                  <a:pt x="1060955" y="4313570"/>
                  <a:pt x="1042936" y="4661406"/>
                  <a:pt x="1020708" y="4661406"/>
                </a:cubicBezTo>
                <a:lnTo>
                  <a:pt x="0" y="4661406"/>
                </a:lnTo>
                <a:lnTo>
                  <a:pt x="0" y="4661406"/>
                </a:lnTo>
                <a:lnTo>
                  <a:pt x="0" y="2"/>
                </a:lnTo>
                <a:lnTo>
                  <a:pt x="0" y="2"/>
                </a:lnTo>
                <a:lnTo>
                  <a:pt x="1020708" y="2"/>
                </a:lnTo>
                <a:cubicBezTo>
                  <a:pt x="1042936" y="2"/>
                  <a:pt x="1060955" y="347838"/>
                  <a:pt x="1060955" y="7769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1" tIns="78462" rIns="105132" bIns="78463"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p:txBody>
      </p:sp>
      <p:sp>
        <p:nvSpPr>
          <p:cNvPr id="17" name="Freeform 16"/>
          <p:cNvSpPr/>
          <p:nvPr/>
        </p:nvSpPr>
        <p:spPr>
          <a:xfrm>
            <a:off x="2032000" y="4711185"/>
            <a:ext cx="2622042" cy="1326194"/>
          </a:xfrm>
          <a:custGeom>
            <a:avLst/>
            <a:gdLst>
              <a:gd name="connsiteX0" fmla="*/ 0 w 2622042"/>
              <a:gd name="connsiteY0" fmla="*/ 221037 h 1326194"/>
              <a:gd name="connsiteX1" fmla="*/ 221037 w 2622042"/>
              <a:gd name="connsiteY1" fmla="*/ 0 h 1326194"/>
              <a:gd name="connsiteX2" fmla="*/ 2401005 w 2622042"/>
              <a:gd name="connsiteY2" fmla="*/ 0 h 1326194"/>
              <a:gd name="connsiteX3" fmla="*/ 2622042 w 2622042"/>
              <a:gd name="connsiteY3" fmla="*/ 221037 h 1326194"/>
              <a:gd name="connsiteX4" fmla="*/ 2622042 w 2622042"/>
              <a:gd name="connsiteY4" fmla="*/ 1105157 h 1326194"/>
              <a:gd name="connsiteX5" fmla="*/ 2401005 w 2622042"/>
              <a:gd name="connsiteY5" fmla="*/ 1326194 h 1326194"/>
              <a:gd name="connsiteX6" fmla="*/ 221037 w 2622042"/>
              <a:gd name="connsiteY6" fmla="*/ 1326194 h 1326194"/>
              <a:gd name="connsiteX7" fmla="*/ 0 w 2622042"/>
              <a:gd name="connsiteY7" fmla="*/ 1105157 h 1326194"/>
              <a:gd name="connsiteX8" fmla="*/ 0 w 2622042"/>
              <a:gd name="connsiteY8" fmla="*/ 221037 h 13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2042" h="1326194">
                <a:moveTo>
                  <a:pt x="0" y="221037"/>
                </a:moveTo>
                <a:cubicBezTo>
                  <a:pt x="0" y="98962"/>
                  <a:pt x="98962" y="0"/>
                  <a:pt x="221037" y="0"/>
                </a:cubicBezTo>
                <a:lnTo>
                  <a:pt x="2401005" y="0"/>
                </a:lnTo>
                <a:cubicBezTo>
                  <a:pt x="2523080" y="0"/>
                  <a:pt x="2622042" y="98962"/>
                  <a:pt x="2622042" y="221037"/>
                </a:cubicBezTo>
                <a:lnTo>
                  <a:pt x="2622042" y="1105157"/>
                </a:lnTo>
                <a:cubicBezTo>
                  <a:pt x="2622042" y="1227232"/>
                  <a:pt x="2523080" y="1326194"/>
                  <a:pt x="2401005" y="1326194"/>
                </a:cubicBezTo>
                <a:lnTo>
                  <a:pt x="221037" y="1326194"/>
                </a:lnTo>
                <a:cubicBezTo>
                  <a:pt x="98962" y="1326194"/>
                  <a:pt x="0" y="1227232"/>
                  <a:pt x="0" y="1105157"/>
                </a:cubicBezTo>
                <a:lnTo>
                  <a:pt x="0" y="22103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039" tIns="121889" rIns="179039" bIns="121889"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p:txBody>
      </p:sp>
    </p:spTree>
    <p:extLst>
      <p:ext uri="{BB962C8B-B14F-4D97-AF65-F5344CB8AC3E}">
        <p14:creationId xmlns:p14="http://schemas.microsoft.com/office/powerpoint/2010/main" val="6654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sp>
        <p:nvSpPr>
          <p:cNvPr id="11" name="Freeform 10"/>
          <p:cNvSpPr/>
          <p:nvPr/>
        </p:nvSpPr>
        <p:spPr>
          <a:xfrm>
            <a:off x="17029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Sprint</a:t>
            </a: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Daily scrum</a:t>
            </a:r>
          </a:p>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Kanban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2" name="Freeform 11"/>
          <p:cNvSpPr/>
          <p:nvPr/>
        </p:nvSpPr>
        <p:spPr>
          <a:xfrm>
            <a:off x="36142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b="1" dirty="0" smtClean="0">
                <a:solidFill>
                  <a:srgbClr val="367C2B"/>
                </a:solidFill>
                <a:latin typeface="Helvetica Neue Condensed" charset="0"/>
                <a:ea typeface="Helvetica Neue Condensed" charset="0"/>
                <a:cs typeface="Helvetica Neue Condensed" charset="0"/>
              </a:rPr>
              <a:t>Repository</a:t>
            </a:r>
            <a:endParaRPr lang="en-US" sz="1800" b="1" i="0" kern="1200" dirty="0" smtClean="0">
              <a:solidFill>
                <a:srgbClr val="367C2B"/>
              </a:solidFill>
              <a:latin typeface="Helvetica Neue Condensed" charset="0"/>
              <a:ea typeface="Helvetica Neue Condensed" charset="0"/>
              <a:cs typeface="Helvetica Neue Condensed" charset="0"/>
            </a:endParaRPr>
          </a:p>
          <a:p>
            <a:pPr lvl="0" algn="ctr" defTabSz="800100">
              <a:lnSpc>
                <a:spcPct val="90000"/>
              </a:lnSpc>
              <a:spcBef>
                <a:spcPct val="0"/>
              </a:spcBef>
              <a:spcAft>
                <a:spcPct val="35000"/>
              </a:spcAft>
            </a:pPr>
            <a:r>
              <a:rPr lang="en-US" sz="1800" b="1" i="0" kern="1200" dirty="0" smtClean="0">
                <a:solidFill>
                  <a:srgbClr val="367C2B"/>
                </a:solidFill>
                <a:latin typeface="Helvetica Neue Condensed" charset="0"/>
                <a:ea typeface="Helvetica Neue Condensed" charset="0"/>
                <a:cs typeface="Helvetica Neue Condensed" charset="0"/>
              </a:rPr>
              <a:t>Documentation</a:t>
            </a:r>
            <a:endParaRPr lang="en-US" sz="1800" b="1" i="0" kern="1200" dirty="0">
              <a:solidFill>
                <a:srgbClr val="367C2B"/>
              </a:solidFill>
              <a:latin typeface="Helvetica Neue Condensed" charset="0"/>
              <a:ea typeface="Helvetica Neue Condensed" charset="0"/>
              <a:cs typeface="Helvetica Neue Condensed" charset="0"/>
            </a:endParaRPr>
          </a:p>
        </p:txBody>
      </p:sp>
      <p:sp>
        <p:nvSpPr>
          <p:cNvPr id="13" name="Freeform 12"/>
          <p:cNvSpPr/>
          <p:nvPr/>
        </p:nvSpPr>
        <p:spPr>
          <a:xfrm>
            <a:off x="552561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p:txBody>
      </p:sp>
      <p:sp>
        <p:nvSpPr>
          <p:cNvPr id="14" name="Freeform 13"/>
          <p:cNvSpPr/>
          <p:nvPr/>
        </p:nvSpPr>
        <p:spPr>
          <a:xfrm>
            <a:off x="7436961" y="2268695"/>
            <a:ext cx="2389187" cy="2389187"/>
          </a:xfrm>
          <a:custGeom>
            <a:avLst/>
            <a:gdLst>
              <a:gd name="connsiteX0" fmla="*/ 0 w 2389187"/>
              <a:gd name="connsiteY0" fmla="*/ 1194594 h 2389187"/>
              <a:gd name="connsiteX1" fmla="*/ 1194594 w 2389187"/>
              <a:gd name="connsiteY1" fmla="*/ 0 h 2389187"/>
              <a:gd name="connsiteX2" fmla="*/ 2389188 w 2389187"/>
              <a:gd name="connsiteY2" fmla="*/ 1194594 h 2389187"/>
              <a:gd name="connsiteX3" fmla="*/ 1194594 w 2389187"/>
              <a:gd name="connsiteY3" fmla="*/ 2389188 h 2389187"/>
              <a:gd name="connsiteX4" fmla="*/ 0 w 2389187"/>
              <a:gd name="connsiteY4" fmla="*/ 1194594 h 238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187" h="2389187">
                <a:moveTo>
                  <a:pt x="0" y="1194594"/>
                </a:moveTo>
                <a:cubicBezTo>
                  <a:pt x="0" y="534838"/>
                  <a:pt x="534838" y="0"/>
                  <a:pt x="1194594" y="0"/>
                </a:cubicBezTo>
                <a:cubicBezTo>
                  <a:pt x="1854350" y="0"/>
                  <a:pt x="2389188" y="534838"/>
                  <a:pt x="2389188" y="1194594"/>
                </a:cubicBezTo>
                <a:cubicBezTo>
                  <a:pt x="2389188" y="1854350"/>
                  <a:pt x="1854350" y="2389188"/>
                  <a:pt x="1194594" y="2389188"/>
                </a:cubicBezTo>
                <a:cubicBezTo>
                  <a:pt x="534838" y="2389188"/>
                  <a:pt x="0" y="1854350"/>
                  <a:pt x="0" y="1194594"/>
                </a:cubicBez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49888" tIns="372748" rIns="349888" bIns="372748"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p:txBody>
      </p:sp>
    </p:spTree>
    <p:extLst>
      <p:ext uri="{BB962C8B-B14F-4D97-AF65-F5344CB8AC3E}">
        <p14:creationId xmlns:p14="http://schemas.microsoft.com/office/powerpoint/2010/main" val="6905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1" name="Freeform 10"/>
          <p:cNvSpPr/>
          <p:nvPr/>
        </p:nvSpPr>
        <p:spPr>
          <a:xfrm>
            <a:off x="203454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p:txBody>
      </p:sp>
      <p:sp>
        <p:nvSpPr>
          <p:cNvPr id="12" name="Freeform 11"/>
          <p:cNvSpPr/>
          <p:nvPr/>
        </p:nvSpPr>
        <p:spPr>
          <a:xfrm>
            <a:off x="203454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p:txBody>
      </p:sp>
      <p:sp>
        <p:nvSpPr>
          <p:cNvPr id="14" name="Freeform 13"/>
          <p:cNvSpPr/>
          <p:nvPr/>
        </p:nvSpPr>
        <p:spPr>
          <a:xfrm>
            <a:off x="485775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p:txBody>
      </p:sp>
      <p:sp>
        <p:nvSpPr>
          <p:cNvPr id="15" name="Freeform 14"/>
          <p:cNvSpPr/>
          <p:nvPr/>
        </p:nvSpPr>
        <p:spPr>
          <a:xfrm>
            <a:off x="485775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p:txBody>
      </p:sp>
      <p:sp>
        <p:nvSpPr>
          <p:cNvPr id="16" name="Freeform 15"/>
          <p:cNvSpPr/>
          <p:nvPr/>
        </p:nvSpPr>
        <p:spPr>
          <a:xfrm>
            <a:off x="7680960" y="2403314"/>
            <a:ext cx="2476500" cy="662400"/>
          </a:xfrm>
          <a:custGeom>
            <a:avLst/>
            <a:gdLst>
              <a:gd name="connsiteX0" fmla="*/ 0 w 2476500"/>
              <a:gd name="connsiteY0" fmla="*/ 0 h 662400"/>
              <a:gd name="connsiteX1" fmla="*/ 2476500 w 2476500"/>
              <a:gd name="connsiteY1" fmla="*/ 0 h 662400"/>
              <a:gd name="connsiteX2" fmla="*/ 2476500 w 2476500"/>
              <a:gd name="connsiteY2" fmla="*/ 662400 h 662400"/>
              <a:gd name="connsiteX3" fmla="*/ 0 w 2476500"/>
              <a:gd name="connsiteY3" fmla="*/ 662400 h 662400"/>
              <a:gd name="connsiteX4" fmla="*/ 0 w 2476500"/>
              <a:gd name="connsiteY4" fmla="*/ 0 h 66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662400">
                <a:moveTo>
                  <a:pt x="0" y="0"/>
                </a:moveTo>
                <a:lnTo>
                  <a:pt x="2476500" y="0"/>
                </a:lnTo>
                <a:lnTo>
                  <a:pt x="2476500" y="662400"/>
                </a:lnTo>
                <a:lnTo>
                  <a:pt x="0" y="6624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p:txBody>
      </p:sp>
      <p:sp>
        <p:nvSpPr>
          <p:cNvPr id="17" name="Freeform 16"/>
          <p:cNvSpPr/>
          <p:nvPr/>
        </p:nvSpPr>
        <p:spPr>
          <a:xfrm>
            <a:off x="7680960" y="3065714"/>
            <a:ext cx="2476500" cy="1388969"/>
          </a:xfrm>
          <a:custGeom>
            <a:avLst/>
            <a:gdLst>
              <a:gd name="connsiteX0" fmla="*/ 0 w 2476500"/>
              <a:gd name="connsiteY0" fmla="*/ 0 h 1388969"/>
              <a:gd name="connsiteX1" fmla="*/ 2476500 w 2476500"/>
              <a:gd name="connsiteY1" fmla="*/ 0 h 1388969"/>
              <a:gd name="connsiteX2" fmla="*/ 2476500 w 2476500"/>
              <a:gd name="connsiteY2" fmla="*/ 1388969 h 1388969"/>
              <a:gd name="connsiteX3" fmla="*/ 0 w 2476500"/>
              <a:gd name="connsiteY3" fmla="*/ 1388969 h 1388969"/>
              <a:gd name="connsiteX4" fmla="*/ 0 w 2476500"/>
              <a:gd name="connsiteY4" fmla="*/ 0 h 1388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1388969">
                <a:moveTo>
                  <a:pt x="0" y="0"/>
                </a:moveTo>
                <a:lnTo>
                  <a:pt x="2476500" y="0"/>
                </a:lnTo>
                <a:lnTo>
                  <a:pt x="2476500" y="1388969"/>
                </a:lnTo>
                <a:lnTo>
                  <a:pt x="0" y="138896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smtClean="0">
                <a:solidFill>
                  <a:srgbClr val="367C2B"/>
                </a:solidFill>
                <a:latin typeface="Helvetica Neue Medium" charset="0"/>
                <a:ea typeface="Helvetica Neue Medium" charset="0"/>
                <a:cs typeface="Helvetica Neue Medium" charset="0"/>
              </a:rPr>
              <a:t>Retrospective</a:t>
            </a:r>
            <a:endParaRPr lang="en-US" sz="2300" b="0" i="0" kern="1200" dirty="0">
              <a:solidFill>
                <a:srgbClr val="367C2B"/>
              </a:solidFill>
              <a:latin typeface="Helvetica Neue Medium" charset="0"/>
              <a:ea typeface="Helvetica Neue Medium" charset="0"/>
              <a:cs typeface="Helvetica Neue Medium" charset="0"/>
            </a:endParaRPr>
          </a:p>
        </p:txBody>
      </p:sp>
    </p:spTree>
    <p:extLst>
      <p:ext uri="{BB962C8B-B14F-4D97-AF65-F5344CB8AC3E}">
        <p14:creationId xmlns:p14="http://schemas.microsoft.com/office/powerpoint/2010/main" val="19510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sp>
        <p:nvSpPr>
          <p:cNvPr id="10" name="Oval 9"/>
          <p:cNvSpPr/>
          <p:nvPr/>
        </p:nvSpPr>
        <p:spPr>
          <a:xfrm>
            <a:off x="1176995" y="1494020"/>
            <a:ext cx="367705" cy="29656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Helvetica Neue" charset="0"/>
              <a:ea typeface="Helvetica Neue" charset="0"/>
              <a:cs typeface="Helvetica Neue" charset="0"/>
            </a:endParaRPr>
          </a:p>
        </p:txBody>
      </p:sp>
      <p:sp>
        <p:nvSpPr>
          <p:cNvPr id="11" name="Rectangle 10"/>
          <p:cNvSpPr/>
          <p:nvPr/>
        </p:nvSpPr>
        <p:spPr>
          <a:xfrm>
            <a:off x="1176995" y="2187146"/>
            <a:ext cx="2233470" cy="3657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Arian</a:t>
            </a:r>
          </a:p>
          <a:p>
            <a:pPr algn="ctr"/>
            <a:r>
              <a:rPr lang="en-US" dirty="0" err="1">
                <a:latin typeface="Helvetica Neue" charset="0"/>
                <a:ea typeface="Helvetica Neue" charset="0"/>
                <a:cs typeface="Helvetica Neue" charset="0"/>
              </a:rPr>
              <a:t>Arif</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Arinze</a:t>
            </a:r>
          </a:p>
          <a:p>
            <a:pPr algn="ctr"/>
            <a:r>
              <a:rPr lang="en-US" dirty="0">
                <a:latin typeface="Helvetica Neue" charset="0"/>
                <a:ea typeface="Helvetica Neue" charset="0"/>
                <a:cs typeface="Helvetica Neue" charset="0"/>
              </a:rPr>
              <a:t>June</a:t>
            </a:r>
          </a:p>
          <a:p>
            <a:pPr algn="ctr"/>
            <a:r>
              <a:rPr lang="en-US" dirty="0">
                <a:latin typeface="Helvetica Neue" charset="0"/>
                <a:ea typeface="Helvetica Neue" charset="0"/>
                <a:cs typeface="Helvetica Neue" charset="0"/>
              </a:rPr>
              <a:t>Katarina</a:t>
            </a:r>
          </a:p>
          <a:p>
            <a:pPr algn="ctr"/>
            <a:r>
              <a:rPr lang="en-US" dirty="0" err="1">
                <a:latin typeface="Helvetica Neue" charset="0"/>
                <a:ea typeface="Helvetica Neue" charset="0"/>
                <a:cs typeface="Helvetica Neue" charset="0"/>
              </a:rPr>
              <a:t>Priyom</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Raghad</a:t>
            </a:r>
          </a:p>
          <a:p>
            <a:pPr algn="ctr"/>
            <a:r>
              <a:rPr lang="en-US" dirty="0" err="1">
                <a:latin typeface="Helvetica Neue" charset="0"/>
                <a:ea typeface="Helvetica Neue" charset="0"/>
                <a:cs typeface="Helvetica Neue" charset="0"/>
              </a:rPr>
              <a:t>Tayyaba</a:t>
            </a:r>
            <a:r>
              <a:rPr lang="en-US" dirty="0">
                <a:latin typeface="Helvetica Neue" charset="0"/>
                <a:ea typeface="Helvetica Neue" charset="0"/>
                <a:cs typeface="Helvetica Neue" charset="0"/>
              </a:rPr>
              <a:t> </a:t>
            </a:r>
            <a:br>
              <a:rPr lang="en-US" dirty="0">
                <a:latin typeface="Helvetica Neue" charset="0"/>
                <a:ea typeface="Helvetica Neue" charset="0"/>
                <a:cs typeface="Helvetica Neue" charset="0"/>
              </a:rPr>
            </a:br>
            <a:r>
              <a:rPr lang="en-US" dirty="0" err="1">
                <a:latin typeface="Helvetica Neue" charset="0"/>
                <a:ea typeface="Helvetica Neue" charset="0"/>
                <a:cs typeface="Helvetica Neue" charset="0"/>
              </a:rPr>
              <a:t>Talant</a:t>
            </a:r>
            <a:endParaRPr lang="en-US" dirty="0">
              <a:latin typeface="Helvetica Neue" charset="0"/>
              <a:ea typeface="Helvetica Neue" charset="0"/>
              <a:cs typeface="Helvetica Neue" charset="0"/>
            </a:endParaRPr>
          </a:p>
          <a:p>
            <a:pPr algn="ctr"/>
            <a:r>
              <a:rPr lang="en-US" dirty="0" err="1">
                <a:latin typeface="Helvetica Neue" charset="0"/>
                <a:ea typeface="Helvetica Neue" charset="0"/>
                <a:cs typeface="Helvetica Neue" charset="0"/>
              </a:rPr>
              <a:t>Mahrukh</a:t>
            </a:r>
            <a:endParaRPr lang="en-US" dirty="0">
              <a:latin typeface="Helvetica Neue" charset="0"/>
              <a:ea typeface="Helvetica Neue" charset="0"/>
              <a:cs typeface="Helvetica Neue" charset="0"/>
            </a:endParaRPr>
          </a:p>
          <a:p>
            <a:pPr algn="ctr"/>
            <a:r>
              <a:rPr lang="en-US" dirty="0">
                <a:latin typeface="Helvetica Neue" charset="0"/>
                <a:ea typeface="Helvetica Neue" charset="0"/>
                <a:cs typeface="Helvetica Neue" charset="0"/>
              </a:rPr>
              <a:t>Nabid</a:t>
            </a:r>
          </a:p>
        </p:txBody>
      </p:sp>
      <p:sp>
        <p:nvSpPr>
          <p:cNvPr id="14" name="Rectangle 13"/>
          <p:cNvSpPr/>
          <p:nvPr/>
        </p:nvSpPr>
        <p:spPr>
          <a:xfrm>
            <a:off x="4527199" y="787340"/>
            <a:ext cx="2282254" cy="1142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Mr. Ralf Carbon</a:t>
            </a:r>
          </a:p>
          <a:p>
            <a:pPr algn="ctr"/>
            <a:r>
              <a:rPr lang="en-US" dirty="0">
                <a:latin typeface="Helvetica Neue" charset="0"/>
                <a:ea typeface="Helvetica Neue" charset="0"/>
                <a:cs typeface="Helvetica Neue" charset="0"/>
              </a:rPr>
              <a:t>Mr. Patrick </a:t>
            </a:r>
            <a:r>
              <a:rPr lang="en-US" dirty="0" err="1">
                <a:latin typeface="Helvetica Neue" charset="0"/>
                <a:ea typeface="Helvetica Neue" charset="0"/>
                <a:cs typeface="Helvetica Neue" charset="0"/>
              </a:rPr>
              <a:t>Haaser</a:t>
            </a:r>
            <a:endParaRPr lang="en-US" dirty="0">
              <a:latin typeface="Helvetica Neue" charset="0"/>
              <a:ea typeface="Helvetica Neue" charset="0"/>
              <a:cs typeface="Helvetica Neue" charset="0"/>
            </a:endParaRPr>
          </a:p>
        </p:txBody>
      </p:sp>
      <p:sp>
        <p:nvSpPr>
          <p:cNvPr id="16" name="Rectangle 15"/>
          <p:cNvSpPr/>
          <p:nvPr/>
        </p:nvSpPr>
        <p:spPr>
          <a:xfrm>
            <a:off x="4757390" y="5258105"/>
            <a:ext cx="2233470" cy="76996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Helvetica Neue" charset="0"/>
                <a:ea typeface="Helvetica Neue" charset="0"/>
                <a:cs typeface="Helvetica Neue" charset="0"/>
              </a:rPr>
              <a:t>Supervisors</a:t>
            </a:r>
          </a:p>
        </p:txBody>
      </p:sp>
      <p:sp>
        <p:nvSpPr>
          <p:cNvPr id="12" name="Can 11"/>
          <p:cNvSpPr/>
          <p:nvPr/>
        </p:nvSpPr>
        <p:spPr>
          <a:xfrm>
            <a:off x="8797371" y="1765814"/>
            <a:ext cx="2369658" cy="3496962"/>
          </a:xfrm>
          <a:prstGeom prst="can">
            <a:avLst/>
          </a:prstGeom>
        </p:spPr>
        <p:style>
          <a:lnRef idx="1">
            <a:schemeClr val="accent1"/>
          </a:lnRef>
          <a:fillRef idx="2">
            <a:schemeClr val="accent1"/>
          </a:fillRef>
          <a:effectRef idx="1">
            <a:schemeClr val="accent1"/>
          </a:effectRef>
          <a:fontRef idx="minor">
            <a:schemeClr val="dk1"/>
          </a:fontRef>
        </p:style>
        <p:txBody>
          <a:bodyPr tIns="251999" rtlCol="0" anchor="ctr"/>
          <a:lstStyle/>
          <a:p>
            <a:pPr marL="285750" indent="-285750">
              <a:buFont typeface="Arial" charset="0"/>
              <a:buChar char="•"/>
            </a:pPr>
            <a:r>
              <a:rPr lang="en-US" dirty="0" smtClean="0">
                <a:latin typeface="Helvetica Neue" charset="0"/>
                <a:ea typeface="Helvetica Neue" charset="0"/>
                <a:cs typeface="Helvetica Neue" charset="0"/>
              </a:rPr>
              <a:t>Requirements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a:latin typeface="Helvetica Neue" charset="0"/>
                <a:ea typeface="Helvetica Neue" charset="0"/>
                <a:cs typeface="Helvetica Neue" charset="0"/>
              </a:rPr>
              <a:t>Use </a:t>
            </a:r>
            <a:r>
              <a:rPr lang="en-US" dirty="0" smtClean="0">
                <a:latin typeface="Helvetica Neue" charset="0"/>
                <a:ea typeface="Helvetica Neue" charset="0"/>
                <a:cs typeface="Helvetica Neue" charset="0"/>
              </a:rPr>
              <a:t>cases</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smtClean="0">
                <a:latin typeface="Helvetica Neue" charset="0"/>
                <a:ea typeface="Helvetica Neue" charset="0"/>
                <a:cs typeface="Helvetica Neue" charset="0"/>
              </a:rPr>
              <a:t>Architecture</a:t>
            </a:r>
            <a:br>
              <a:rPr lang="en-US" dirty="0" smtClean="0">
                <a:latin typeface="Helvetica Neue" charset="0"/>
                <a:ea typeface="Helvetica Neue" charset="0"/>
                <a:cs typeface="Helvetica Neue" charset="0"/>
              </a:rPr>
            </a:br>
            <a:endParaRPr lang="en-US" dirty="0">
              <a:latin typeface="Helvetica Neue" charset="0"/>
              <a:ea typeface="Helvetica Neue" charset="0"/>
              <a:cs typeface="Helvetica Neue" charset="0"/>
            </a:endParaRPr>
          </a:p>
          <a:p>
            <a:pPr marL="285750" indent="-285750">
              <a:buFont typeface="Arial" charset="0"/>
              <a:buChar char="•"/>
            </a:pPr>
            <a:r>
              <a:rPr lang="en-US" dirty="0" err="1" smtClean="0">
                <a:latin typeface="Helvetica Neue" charset="0"/>
                <a:ea typeface="Helvetica Neue" charset="0"/>
                <a:cs typeface="Helvetica Neue" charset="0"/>
              </a:rPr>
              <a:t>CarPlay</a:t>
            </a:r>
            <a:r>
              <a:rPr lang="en-US" dirty="0" smtClean="0">
                <a:latin typeface="Helvetica Neue" charset="0"/>
                <a:ea typeface="Helvetica Neue" charset="0"/>
                <a:cs typeface="Helvetica Neue" charset="0"/>
              </a:rPr>
              <a:t> App</a:t>
            </a:r>
          </a:p>
        </p:txBody>
      </p:sp>
      <p:cxnSp>
        <p:nvCxnSpPr>
          <p:cNvPr id="18" name="Elbow Connector 17"/>
          <p:cNvCxnSpPr>
            <a:stCxn id="10" idx="4"/>
            <a:endCxn id="11" idx="0"/>
          </p:cNvCxnSpPr>
          <p:nvPr/>
        </p:nvCxnSpPr>
        <p:spPr>
          <a:xfrm rot="16200000" flipH="1">
            <a:off x="1629008" y="1522423"/>
            <a:ext cx="396563" cy="9328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1" idx="3"/>
            <a:endCxn id="14" idx="0"/>
          </p:cNvCxnSpPr>
          <p:nvPr/>
        </p:nvCxnSpPr>
        <p:spPr>
          <a:xfrm flipV="1">
            <a:off x="3410465" y="787340"/>
            <a:ext cx="2257861" cy="3228606"/>
          </a:xfrm>
          <a:prstGeom prst="bentConnector4">
            <a:avLst>
              <a:gd name="adj1" fmla="val 24730"/>
              <a:gd name="adj2" fmla="val 10708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11" idx="3"/>
            <a:endCxn id="16" idx="2"/>
          </p:cNvCxnSpPr>
          <p:nvPr/>
        </p:nvCxnSpPr>
        <p:spPr>
          <a:xfrm>
            <a:off x="3410465" y="4015946"/>
            <a:ext cx="2463660" cy="2012123"/>
          </a:xfrm>
          <a:prstGeom prst="bentConnector4">
            <a:avLst>
              <a:gd name="adj1" fmla="val 22564"/>
              <a:gd name="adj2" fmla="val 11136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Cloud 26"/>
          <p:cNvSpPr/>
          <p:nvPr/>
        </p:nvSpPr>
        <p:spPr>
          <a:xfrm>
            <a:off x="4527199" y="2586446"/>
            <a:ext cx="2693852" cy="185171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Neue" charset="0"/>
                <a:ea typeface="Helvetica Neue" charset="0"/>
                <a:cs typeface="Helvetica Neue" charset="0"/>
              </a:rPr>
              <a:t>Discussion, R&amp;D, idea</a:t>
            </a:r>
          </a:p>
        </p:txBody>
      </p:sp>
      <p:cxnSp>
        <p:nvCxnSpPr>
          <p:cNvPr id="29" name="Elbow Connector 28"/>
          <p:cNvCxnSpPr>
            <a:stCxn id="14" idx="3"/>
            <a:endCxn id="27" idx="3"/>
          </p:cNvCxnSpPr>
          <p:nvPr/>
        </p:nvCxnSpPr>
        <p:spPr>
          <a:xfrm flipH="1">
            <a:off x="5874125" y="1358362"/>
            <a:ext cx="935328" cy="1333958"/>
          </a:xfrm>
          <a:prstGeom prst="bentConnector4">
            <a:avLst>
              <a:gd name="adj1" fmla="val -24441"/>
              <a:gd name="adj2" fmla="val 6743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Elbow Connector 29"/>
          <p:cNvCxnSpPr>
            <a:stCxn id="16" idx="3"/>
            <a:endCxn id="27" idx="1"/>
          </p:cNvCxnSpPr>
          <p:nvPr/>
        </p:nvCxnSpPr>
        <p:spPr>
          <a:xfrm flipH="1" flipV="1">
            <a:off x="5874125" y="4436190"/>
            <a:ext cx="1116735" cy="1206897"/>
          </a:xfrm>
          <a:prstGeom prst="bentConnector4">
            <a:avLst>
              <a:gd name="adj1" fmla="val -20470"/>
              <a:gd name="adj2" fmla="val 658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7" idx="0"/>
            <a:endCxn id="12" idx="2"/>
          </p:cNvCxnSpPr>
          <p:nvPr/>
        </p:nvCxnSpPr>
        <p:spPr>
          <a:xfrm>
            <a:off x="7218806" y="3512304"/>
            <a:ext cx="1578565" cy="19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itle 1"/>
          <p:cNvSpPr>
            <a:spLocks noGrp="1"/>
          </p:cNvSpPr>
          <p:nvPr>
            <p:ph type="title"/>
          </p:nvPr>
        </p:nvSpPr>
        <p:spPr>
          <a:xfrm>
            <a:off x="838200" y="36512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Summary</a:t>
            </a:r>
            <a:endParaRPr lang="en-US" b="1" dirty="0">
              <a:solidFill>
                <a:srgbClr val="367C2B"/>
              </a:solidFill>
              <a:latin typeface="Helvetica Neue Condensed" charset="0"/>
              <a:ea typeface="Helvetica Neue Condensed" charset="0"/>
              <a:cs typeface="Helvetica Neue Condensed" charset="0"/>
            </a:endParaRPr>
          </a:p>
        </p:txBody>
      </p:sp>
    </p:spTree>
    <p:extLst>
      <p:ext uri="{BB962C8B-B14F-4D97-AF65-F5344CB8AC3E}">
        <p14:creationId xmlns:p14="http://schemas.microsoft.com/office/powerpoint/2010/main" val="199796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 y="6415659"/>
            <a:ext cx="12192002" cy="437317"/>
            <a:chOff x="1" y="6415659"/>
            <a:chExt cx="12192002" cy="437317"/>
          </a:xfrm>
        </p:grpSpPr>
        <p:sp>
          <p:nvSpPr>
            <p:cNvPr id="13" name="Rectangle 12"/>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a:xfrm>
            <a:off x="838200" y="2499915"/>
            <a:ext cx="10515600" cy="1325563"/>
          </a:xfrm>
        </p:spPr>
        <p:txBody>
          <a:bodyPr/>
          <a:lstStyle/>
          <a:p>
            <a:r>
              <a:rPr lang="en-US" b="1" dirty="0" smtClean="0">
                <a:solidFill>
                  <a:srgbClr val="367C2B"/>
                </a:solidFill>
                <a:latin typeface="Helvetica Neue Condensed" charset="0"/>
                <a:ea typeface="Helvetica Neue Condensed" charset="0"/>
                <a:cs typeface="Helvetica Neue Condensed" charset="0"/>
              </a:rPr>
              <a:t>Thank You </a:t>
            </a:r>
            <a:r>
              <a:rPr lang="en-US" b="1" dirty="0" smtClean="0">
                <a:solidFill>
                  <a:srgbClr val="367C2B"/>
                </a:solidFill>
                <a:latin typeface="Helvetica Neue Condensed" charset="0"/>
                <a:ea typeface="Helvetica Neue Condensed" charset="0"/>
                <a:cs typeface="Helvetica Neue Condensed" charset="0"/>
                <a:sym typeface="Wingdings"/>
              </a:rPr>
              <a:t></a:t>
            </a:r>
            <a:endParaRPr lang="en-US" b="1" dirty="0">
              <a:solidFill>
                <a:srgbClr val="367C2B"/>
              </a:solidFill>
              <a:latin typeface="Helvetica Neue Condensed" charset="0"/>
              <a:ea typeface="Helvetica Neue Condensed" charset="0"/>
              <a:cs typeface="Helvetica Neue Condensed" charset="0"/>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a:solidFill>
                  <a:schemeClr val="bg1"/>
                </a:solidFill>
              </a:rPr>
              <a:t>37</a:t>
            </a:fld>
            <a:endParaRPr lang="en-US" dirty="0">
              <a:solidFill>
                <a:schemeClr val="bg1"/>
              </a:solidFill>
            </a:endParaRPr>
          </a:p>
        </p:txBody>
      </p:sp>
      <p:pic>
        <p:nvPicPr>
          <p:cNvPr id="9" name="صورة 11">
            <a:extLst>
              <a:ext uri="{FF2B5EF4-FFF2-40B4-BE49-F238E27FC236}">
                <a16:creationId xmlns:a16="http://schemas.microsoft.com/office/drawing/2014/main" xmlns="" id="{9BBF5879-EBAE-4D17-9A84-E8F0C03D4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46" y="465287"/>
            <a:ext cx="4040802" cy="3879169"/>
          </a:xfrm>
          <a:prstGeom prst="rect">
            <a:avLst/>
          </a:prstGeom>
        </p:spPr>
      </p:pic>
      <p:grpSp>
        <p:nvGrpSpPr>
          <p:cNvPr id="3" name="Group 2"/>
          <p:cNvGrpSpPr/>
          <p:nvPr/>
        </p:nvGrpSpPr>
        <p:grpSpPr>
          <a:xfrm>
            <a:off x="5489446" y="4488355"/>
            <a:ext cx="5867401" cy="1736305"/>
            <a:chOff x="5489446" y="4488355"/>
            <a:chExt cx="5867401" cy="1736305"/>
          </a:xfrm>
        </p:grpSpPr>
        <p:sp>
          <p:nvSpPr>
            <p:cNvPr id="10" name="مستطيل 10">
              <a:extLst>
                <a:ext uri="{FF2B5EF4-FFF2-40B4-BE49-F238E27FC236}">
                  <a16:creationId xmlns:a16="http://schemas.microsoft.com/office/drawing/2014/main" xmlns="" id="{84A30F30-EF3B-4A87-8C1E-DC1A5D192404}"/>
                </a:ext>
              </a:extLst>
            </p:cNvPr>
            <p:cNvSpPr/>
            <p:nvPr/>
          </p:nvSpPr>
          <p:spPr>
            <a:xfrm>
              <a:off x="6917767" y="4488355"/>
              <a:ext cx="3010761" cy="830997"/>
            </a:xfrm>
            <a:prstGeom prst="rect">
              <a:avLst/>
            </a:prstGeom>
          </p:spPr>
          <p:txBody>
            <a:bodyPr wrap="none">
              <a:spAutoFit/>
            </a:bodyPr>
            <a:lstStyle/>
            <a:p>
              <a:pPr algn="ctr"/>
              <a:r>
                <a:rPr lang="en-US" sz="4800" dirty="0">
                  <a:solidFill>
                    <a:srgbClr val="367C2B"/>
                  </a:solidFill>
                  <a:latin typeface="Helvetica Neue" charset="0"/>
                  <a:ea typeface="Helvetica Neue" charset="0"/>
                  <a:cs typeface="Helvetica Neue" charset="0"/>
                </a:rPr>
                <a:t>Drive Safe</a:t>
              </a:r>
              <a:endParaRPr lang="en-US" sz="4800" dirty="0">
                <a:latin typeface="Helvetica Neue" charset="0"/>
                <a:ea typeface="Helvetica Neue" charset="0"/>
                <a:cs typeface="Helvetica Neue" charset="0"/>
              </a:endParaRPr>
            </a:p>
          </p:txBody>
        </p:sp>
        <p:sp>
          <p:nvSpPr>
            <p:cNvPr id="11" name="مربع نص 2">
              <a:extLst>
                <a:ext uri="{FF2B5EF4-FFF2-40B4-BE49-F238E27FC236}">
                  <a16:creationId xmlns:a16="http://schemas.microsoft.com/office/drawing/2014/main" xmlns="" id="{21B57CB0-EF60-46E7-B132-25A42590324E}"/>
                </a:ext>
              </a:extLst>
            </p:cNvPr>
            <p:cNvSpPr txBox="1"/>
            <p:nvPr/>
          </p:nvSpPr>
          <p:spPr>
            <a:xfrm>
              <a:off x="5489446" y="5393663"/>
              <a:ext cx="5867401" cy="830997"/>
            </a:xfrm>
            <a:prstGeom prst="rect">
              <a:avLst/>
            </a:prstGeom>
            <a:noFill/>
          </p:spPr>
          <p:txBody>
            <a:bodyPr wrap="square" rtlCol="1">
              <a:spAutoFit/>
            </a:bodyPr>
            <a:lstStyle/>
            <a:p>
              <a:pPr algn="ctr"/>
              <a:r>
                <a:rPr lang="en-US" sz="4800" dirty="0">
                  <a:solidFill>
                    <a:srgbClr val="367C2B"/>
                  </a:solidFill>
                  <a:latin typeface="Helvetica Neue" charset="0"/>
                  <a:ea typeface="Helvetica Neue" charset="0"/>
                  <a:cs typeface="Helvetica Neue" charset="0"/>
                </a:rPr>
                <a:t>While Connected</a:t>
              </a:r>
              <a:endParaRPr lang="ar-SA" sz="4800" dirty="0">
                <a:solidFill>
                  <a:srgbClr val="367C2B"/>
                </a:solidFill>
                <a:latin typeface="Helvetica Neue" charset="0"/>
                <a:ea typeface="Helvetica Neue" charset="0"/>
                <a:cs typeface="Helvetica Neue" charset="0"/>
              </a:endParaRPr>
            </a:p>
          </p:txBody>
        </p:sp>
      </p:grpSp>
    </p:spTree>
    <p:extLst>
      <p:ext uri="{BB962C8B-B14F-4D97-AF65-F5344CB8AC3E}">
        <p14:creationId xmlns:p14="http://schemas.microsoft.com/office/powerpoint/2010/main" val="503597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12221" y="641044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How we choose the features</a:t>
            </a:r>
          </a:p>
        </p:txBody>
      </p:sp>
      <p:sp>
        <p:nvSpPr>
          <p:cNvPr id="3" name="TextBox 2">
            <a:extLst>
              <a:ext uri="{FF2B5EF4-FFF2-40B4-BE49-F238E27FC236}">
                <a16:creationId xmlns:a16="http://schemas.microsoft.com/office/drawing/2014/main" xmlns="" id="{46002249-EDB0-4770-8774-DB5780525056}"/>
              </a:ext>
            </a:extLst>
          </p:cNvPr>
          <p:cNvSpPr txBox="1"/>
          <p:nvPr/>
        </p:nvSpPr>
        <p:spPr>
          <a:xfrm>
            <a:off x="838200" y="1704782"/>
            <a:ext cx="1078774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Helvetica Neue"/>
              </a:rPr>
              <a:t>The Map</a:t>
            </a:r>
          </a:p>
          <a:p>
            <a:pPr marL="742950" lvl="1" indent="-285750">
              <a:buFont typeface="Arial" panose="020B0604020202020204" pitchFamily="34" charset="0"/>
              <a:buChar char="•"/>
            </a:pPr>
            <a:r>
              <a:rPr lang="en-US" sz="2800" dirty="0">
                <a:latin typeface="Helvetica Neue"/>
              </a:rPr>
              <a:t>Easy to use while driving, intuitive</a:t>
            </a:r>
          </a:p>
          <a:p>
            <a:pPr marL="742950" lvl="1" indent="-285750">
              <a:buFont typeface="Arial" panose="020B0604020202020204" pitchFamily="34" charset="0"/>
              <a:buChar char="•"/>
            </a:pPr>
            <a:r>
              <a:rPr lang="en-US" sz="2800" dirty="0">
                <a:latin typeface="Helvetica Neue"/>
              </a:rPr>
              <a:t>With one glimpse, the user can get a lot of information</a:t>
            </a:r>
          </a:p>
          <a:p>
            <a:pPr marL="285750" indent="-285750">
              <a:buFont typeface="Arial" panose="020B0604020202020204" pitchFamily="34" charset="0"/>
              <a:buChar char="•"/>
            </a:pPr>
            <a:r>
              <a:rPr lang="en-US" sz="2800" dirty="0">
                <a:latin typeface="Helvetica Neue"/>
              </a:rPr>
              <a:t>Getting Machine Alerts, Field Flags and Operation Updates</a:t>
            </a:r>
          </a:p>
          <a:p>
            <a:pPr marL="742950" lvl="1" indent="-285750">
              <a:buFont typeface="Arial" panose="020B0604020202020204" pitchFamily="34" charset="0"/>
              <a:buChar char="•"/>
            </a:pPr>
            <a:r>
              <a:rPr lang="en-US" sz="2800" dirty="0">
                <a:latin typeface="Helvetica Neue"/>
              </a:rPr>
              <a:t>Since we display important events in the organization, we didn’t want to limit the user of not getting the details</a:t>
            </a:r>
          </a:p>
          <a:p>
            <a:pPr marL="742950" lvl="1" indent="-285750">
              <a:buFont typeface="Arial" panose="020B0604020202020204" pitchFamily="34" charset="0"/>
              <a:buChar char="•"/>
            </a:pPr>
            <a:r>
              <a:rPr lang="en-US" sz="2800" dirty="0">
                <a:latin typeface="Helvetica Neue"/>
              </a:rPr>
              <a:t>User-friendly by using voice commands and suggestions</a:t>
            </a:r>
          </a:p>
          <a:p>
            <a:pPr marL="285750" indent="-285750">
              <a:buFont typeface="Arial" panose="020B0604020202020204" pitchFamily="34" charset="0"/>
              <a:buChar char="•"/>
            </a:pPr>
            <a:r>
              <a:rPr lang="en-US" sz="2800" dirty="0">
                <a:latin typeface="Helvetica Neue"/>
              </a:rPr>
              <a:t>Notes</a:t>
            </a:r>
          </a:p>
          <a:p>
            <a:pPr marL="742950" lvl="1" indent="-285750">
              <a:buFont typeface="Arial" panose="020B0604020202020204" pitchFamily="34" charset="0"/>
              <a:buChar char="•"/>
            </a:pPr>
            <a:r>
              <a:rPr lang="en-US" sz="2800" dirty="0">
                <a:latin typeface="Helvetica Neue"/>
              </a:rPr>
              <a:t>Giving the user an opportunity to store all the important notes at one place, gives a feeling of a well-rounded product</a:t>
            </a:r>
          </a:p>
        </p:txBody>
      </p:sp>
    </p:spTree>
    <p:extLst>
      <p:ext uri="{BB962C8B-B14F-4D97-AF65-F5344CB8AC3E}">
        <p14:creationId xmlns:p14="http://schemas.microsoft.com/office/powerpoint/2010/main" val="428487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882015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grpSp>
        <p:nvGrpSpPr>
          <p:cNvPr id="3" name="Group 2"/>
          <p:cNvGrpSpPr/>
          <p:nvPr/>
        </p:nvGrpSpPr>
        <p:grpSpPr>
          <a:xfrm>
            <a:off x="1" y="6415659"/>
            <a:ext cx="12192002" cy="437317"/>
            <a:chOff x="1" y="6415659"/>
            <a:chExt cx="12192002" cy="437317"/>
          </a:xfrm>
        </p:grpSpPr>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Date Placeholder 6"/>
          <p:cNvSpPr>
            <a:spLocks noGrp="1"/>
          </p:cNvSpPr>
          <p:nvPr>
            <p:ph type="dt" sz="half" idx="10"/>
          </p:nvPr>
        </p:nvSpPr>
        <p:spPr>
          <a:xfrm>
            <a:off x="838200" y="6410443"/>
            <a:ext cx="2743200" cy="365125"/>
          </a:xfrm>
        </p:spPr>
        <p:txBody>
          <a:bodyPr/>
          <a:lstStyle/>
          <a:p>
            <a:r>
              <a:rPr lang="en-US" smtClean="0">
                <a:solidFill>
                  <a:schemeClr val="bg1">
                    <a:lumMod val="95000"/>
                  </a:schemeClr>
                </a:solidFill>
              </a:rPr>
              <a:t>19.12.2019</a:t>
            </a:r>
            <a:endParaRPr lang="en-US" dirty="0">
              <a:solidFill>
                <a:schemeClr val="bg1">
                  <a:lumMod val="95000"/>
                </a:schemeClr>
              </a:solidFill>
            </a:endParaRP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6</a:t>
            </a:fld>
            <a:endParaRPr lang="en-US" dirty="0">
              <a:solidFill>
                <a:schemeClr val="bg1">
                  <a:lumMod val="95000"/>
                </a:schemeClr>
              </a:solidFill>
            </a:endParaRPr>
          </a:p>
        </p:txBody>
      </p:sp>
      <p:sp>
        <p:nvSpPr>
          <p:cNvPr id="9" name="Footer Placeholder 3"/>
          <p:cNvSpPr txBox="1">
            <a:spLocks/>
          </p:cNvSpPr>
          <p:nvPr/>
        </p:nvSpPr>
        <p:spPr>
          <a:xfrm>
            <a:off x="4012221" y="64104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schemeClr>
                </a:solidFill>
              </a:rPr>
              <a:t>Capstone Project 2019 – IOS team</a:t>
            </a:r>
            <a:endParaRPr lang="en-US" dirty="0">
              <a:solidFill>
                <a:schemeClr val="bg1">
                  <a:lumMod val="95000"/>
                </a:schemeClr>
              </a:solidFill>
            </a:endParaRPr>
          </a:p>
        </p:txBody>
      </p:sp>
      <p:pic>
        <p:nvPicPr>
          <p:cNvPr id="10"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7490618" y="2509847"/>
            <a:ext cx="1325563" cy="1325563"/>
          </a:xfrm>
          <a:prstGeom prst="rect">
            <a:avLst/>
          </a:prstGeom>
        </p:spPr>
      </p:pic>
    </p:spTree>
    <p:extLst>
      <p:ext uri="{BB962C8B-B14F-4D97-AF65-F5344CB8AC3E}">
        <p14:creationId xmlns:p14="http://schemas.microsoft.com/office/powerpoint/2010/main" val="1970324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 y="6432060"/>
            <a:ext cx="12192002" cy="437317"/>
            <a:chOff x="1" y="6415659"/>
            <a:chExt cx="12192002" cy="437317"/>
          </a:xfrm>
        </p:grpSpPr>
        <p:sp>
          <p:nvSpPr>
            <p:cNvPr id="17" name="Rectangle 16"/>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a:xfrm>
            <a:off x="838200" y="6420898"/>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a:xfrm>
            <a:off x="4038600" y="6410140"/>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a:xfrm>
            <a:off x="8675146" y="6420897"/>
            <a:ext cx="2743200" cy="365125"/>
          </a:xfrm>
        </p:spPr>
        <p:txBody>
          <a:bodyPr/>
          <a:lstStyle/>
          <a:p>
            <a:fld id="{887B9A8D-1C57-B84A-A36C-FA5B35E2101E}" type="slidenum">
              <a:rPr lang="en-US" smtClean="0">
                <a:solidFill>
                  <a:schemeClr val="bg1"/>
                </a:solidFill>
              </a:rPr>
              <a:t>7</a:t>
            </a:fld>
            <a:endParaRPr lang="en-US" dirty="0">
              <a:solidFill>
                <a:schemeClr val="bg1"/>
              </a:solidFill>
            </a:endParaRPr>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2"/>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3"/>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4"/>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5"/>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pic>
        <p:nvPicPr>
          <p:cNvPr id="19"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pic>
        <p:nvPicPr>
          <p:cNvPr id="22" name="Graphic 7">
            <a:extLst>
              <a:ext uri="{FF2B5EF4-FFF2-40B4-BE49-F238E27FC236}">
                <a16:creationId xmlns:a16="http://schemas.microsoft.com/office/drawing/2014/main" xmlns="" id="{0CAFFE40-85B0-45F9-AB7B-9E46456FCC1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18602" y="3029773"/>
            <a:ext cx="1201087" cy="1293931"/>
          </a:xfrm>
          <a:prstGeom prst="rect">
            <a:avLst/>
          </a:prstGeom>
        </p:spPr>
      </p:pic>
    </p:spTree>
    <p:extLst>
      <p:ext uri="{BB962C8B-B14F-4D97-AF65-F5344CB8AC3E}">
        <p14:creationId xmlns:p14="http://schemas.microsoft.com/office/powerpoint/2010/main" val="1736828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 y="6415659"/>
            <a:ext cx="12192002" cy="437317"/>
            <a:chOff x="1" y="6415659"/>
            <a:chExt cx="12192002" cy="437317"/>
          </a:xfrm>
        </p:grpSpPr>
        <p:sp>
          <p:nvSpPr>
            <p:cNvPr id="16" name="Rectangle 15"/>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a:xfrm>
            <a:off x="838200" y="6410140"/>
            <a:ext cx="2743200" cy="365125"/>
          </a:xfrm>
        </p:spPr>
        <p:txBody>
          <a:bodyPr/>
          <a:lstStyle/>
          <a:p>
            <a:r>
              <a:rPr lang="en-US" smtClean="0">
                <a:solidFill>
                  <a:schemeClr val="bg1"/>
                </a:solidFill>
              </a:rPr>
              <a:t>19.12.2019</a:t>
            </a:r>
            <a:endParaRPr lang="en-US">
              <a:solidFill>
                <a:schemeClr val="bg1"/>
              </a:solidFill>
            </a:endParaRPr>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a:xfrm>
            <a:off x="4038600" y="6410140"/>
            <a:ext cx="4114800" cy="365125"/>
          </a:xfrm>
        </p:spPr>
        <p:txBody>
          <a:bodyPr/>
          <a:lstStyle/>
          <a:p>
            <a:r>
              <a:rPr lang="en-US">
                <a:solidFill>
                  <a:schemeClr val="bg1"/>
                </a:solidFill>
              </a:rPr>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a:xfrm>
            <a:off x="8610600" y="6410140"/>
            <a:ext cx="2743200" cy="365125"/>
          </a:xfrm>
        </p:spPr>
        <p:txBody>
          <a:bodyPr/>
          <a:lstStyle/>
          <a:p>
            <a:fld id="{887B9A8D-1C57-B84A-A36C-FA5B35E2101E}" type="slidenum">
              <a:rPr lang="en-US" smtClean="0">
                <a:solidFill>
                  <a:schemeClr val="bg1"/>
                </a:solidFill>
              </a:rPr>
              <a:t>8</a:t>
            </a:fld>
            <a:endParaRPr lang="en-US">
              <a:solidFill>
                <a:schemeClr val="bg1"/>
              </a:solidFill>
            </a:endParaRPr>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pic>
        <p:nvPicPr>
          <p:cNvPr id="2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6"/>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050838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 y="6415659"/>
            <a:ext cx="12192002" cy="437317"/>
            <a:chOff x="1" y="6415659"/>
            <a:chExt cx="12192002" cy="437317"/>
          </a:xfrm>
        </p:grpSpPr>
        <p:sp>
          <p:nvSpPr>
            <p:cNvPr id="10" name="Rectangle 9"/>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Basic Precautions</a:t>
            </a:r>
            <a:endParaRPr lang="en-US" b="1" dirty="0">
              <a:latin typeface="Helvetica Neue Condensed" charset="0"/>
              <a:ea typeface="Helvetica Neue Condensed" charset="0"/>
              <a:cs typeface="Helvetica Neue Condensed" charset="0"/>
            </a:endParaRPr>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a:xfrm>
            <a:off x="838200" y="6388624"/>
            <a:ext cx="2743200" cy="365125"/>
          </a:xfrm>
        </p:spPr>
        <p:txBody>
          <a:bodyPr/>
          <a:lstStyle/>
          <a:p>
            <a:r>
              <a:rPr lang="en-US" smtClean="0">
                <a:solidFill>
                  <a:schemeClr val="bg1"/>
                </a:solidFill>
              </a:rPr>
              <a:t>19.12.2019</a:t>
            </a:r>
            <a:endParaRPr lang="en-US" dirty="0">
              <a:solidFill>
                <a:schemeClr val="bg1"/>
              </a:solidFill>
            </a:endParaRPr>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a:xfrm>
            <a:off x="4038600" y="6388624"/>
            <a:ext cx="4114800" cy="365125"/>
          </a:xfrm>
        </p:spPr>
        <p:txBody>
          <a:bodyPr/>
          <a:lstStyle/>
          <a:p>
            <a:r>
              <a:rPr lang="en-US" dirty="0">
                <a:solidFill>
                  <a:schemeClr val="bg1"/>
                </a:solidFill>
              </a:rPr>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a:xfrm>
            <a:off x="8610600" y="6388624"/>
            <a:ext cx="2743200" cy="365125"/>
          </a:xfrm>
        </p:spPr>
        <p:txBody>
          <a:bodyPr/>
          <a:lstStyle/>
          <a:p>
            <a:fld id="{887B9A8D-1C57-B84A-A36C-FA5B35E2101E}" type="slidenum">
              <a:rPr lang="en-US" smtClean="0">
                <a:solidFill>
                  <a:schemeClr val="bg1"/>
                </a:solidFill>
              </a:rPr>
              <a:t>9</a:t>
            </a:fld>
            <a:endParaRPr lang="en-US">
              <a:solidFill>
                <a:schemeClr val="bg1"/>
              </a:solidFill>
            </a:endParaRPr>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w Cen MT"/>
                <a:cs typeface="Arial"/>
              </a:rPr>
              <a:t>1. </a:t>
            </a:r>
            <a:r>
              <a:rPr lang="en-US" sz="2000" dirty="0" smtClean="0">
                <a:latin typeface="Tw Cen MT"/>
                <a:cs typeface="Arial"/>
              </a:rPr>
              <a:t>Badging</a:t>
            </a:r>
            <a:endParaRPr lang="en-US" sz="2000" dirty="0">
              <a:cs typeface="Calibri"/>
            </a:endParaRPr>
          </a:p>
          <a:p>
            <a:r>
              <a:rPr lang="en-US" sz="2000" dirty="0">
                <a:latin typeface="Tw Cen MT"/>
                <a:cs typeface="Arial"/>
              </a:rPr>
              <a:t>2. Error </a:t>
            </a:r>
            <a:r>
              <a:rPr lang="en-US" sz="2000" dirty="0" smtClean="0">
                <a:latin typeface="Tw Cen MT"/>
                <a:cs typeface="Arial"/>
              </a:rPr>
              <a:t>Handling</a:t>
            </a:r>
            <a:endParaRPr lang="en-US" sz="2000" dirty="0">
              <a:latin typeface="Tw Cen MT"/>
              <a:cs typeface="Arial"/>
            </a:endParaRPr>
          </a:p>
          <a:p>
            <a:r>
              <a:rPr lang="en-US" sz="2000" dirty="0">
                <a:latin typeface="Tw Cen MT"/>
                <a:cs typeface="Arial"/>
              </a:rPr>
              <a:t>3. </a:t>
            </a:r>
            <a:r>
              <a:rPr lang="en-US" sz="2000" dirty="0" smtClean="0">
                <a:latin typeface="Tw Cen MT"/>
                <a:cs typeface="Arial"/>
              </a:rPr>
              <a:t>Loading</a:t>
            </a:r>
            <a:endParaRPr lang="en-US" sz="2000" dirty="0">
              <a:latin typeface="Tw Cen MT"/>
              <a:cs typeface="Arial"/>
            </a:endParaRPr>
          </a:p>
          <a:p>
            <a:r>
              <a:rPr lang="en-US" sz="2000" dirty="0">
                <a:latin typeface="Tw Cen MT"/>
                <a:cs typeface="Arial"/>
              </a:rPr>
              <a:t>4. </a:t>
            </a:r>
            <a:r>
              <a:rPr lang="en-US" sz="2000" dirty="0" smtClean="0">
                <a:latin typeface="Tw Cen MT"/>
                <a:cs typeface="Arial"/>
              </a:rPr>
              <a:t>Navigation</a:t>
            </a:r>
            <a:endParaRPr lang="en-US" sz="2000" dirty="0">
              <a:latin typeface="Tw Cen MT"/>
              <a:cs typeface="Arial"/>
            </a:endParaRPr>
          </a:p>
          <a:p>
            <a:r>
              <a:rPr lang="en-US" sz="2000" dirty="0">
                <a:latin typeface="Tw Cen MT"/>
                <a:cs typeface="Arial"/>
              </a:rPr>
              <a:t>5. Testing</a:t>
            </a:r>
          </a:p>
        </p:txBody>
      </p:sp>
      <p:pic>
        <p:nvPicPr>
          <p:cNvPr id="13" name="Picture 21">
            <a:extLst>
              <a:ext uri="{FF2B5EF4-FFF2-40B4-BE49-F238E27FC236}">
                <a16:creationId xmlns:a16="http://schemas.microsoft.com/office/drawing/2014/main" xmlns="" id="{2C65BD72-579B-0447-B2C4-B22A512584DB}"/>
              </a:ext>
            </a:extLst>
          </p:cNvPr>
          <p:cNvPicPr>
            <a:picLocks noChangeAspect="1"/>
          </p:cNvPicPr>
          <p:nvPr/>
        </p:nvPicPr>
        <p:blipFill>
          <a:blip r:embed="rId3"/>
          <a:stretch>
            <a:fillRect/>
          </a:stretch>
        </p:blipFill>
        <p:spPr>
          <a:xfrm>
            <a:off x="10159298" y="203737"/>
            <a:ext cx="1325563" cy="1325563"/>
          </a:xfrm>
          <a:prstGeom prst="rect">
            <a:avLst/>
          </a:prstGeom>
        </p:spPr>
      </p:pic>
    </p:spTree>
    <p:extLst>
      <p:ext uri="{BB962C8B-B14F-4D97-AF65-F5344CB8AC3E}">
        <p14:creationId xmlns:p14="http://schemas.microsoft.com/office/powerpoint/2010/main" val="1876602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TotalTime>
  <Words>2103</Words>
  <Application>Microsoft Macintosh PowerPoint</Application>
  <PresentationFormat>Widescreen</PresentationFormat>
  <Paragraphs>503</Paragraphs>
  <Slides>37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Calibri</vt:lpstr>
      <vt:lpstr>Calibri Light</vt:lpstr>
      <vt:lpstr>Helvetica Neue</vt:lpstr>
      <vt:lpstr>Helvetica Neue Condensed</vt:lpstr>
      <vt:lpstr>Helvetica Neue Medium</vt:lpstr>
      <vt:lpstr>Times New Roman</vt:lpstr>
      <vt:lpstr>Tw Cen MT</vt:lpstr>
      <vt:lpstr>Wingdings</vt:lpstr>
      <vt:lpstr>Arial</vt:lpstr>
      <vt:lpstr>Office Theme</vt:lpstr>
      <vt:lpstr>PowerPoint Presentation</vt:lpstr>
      <vt:lpstr>Requirements Engineering</vt:lpstr>
      <vt:lpstr>Constraints</vt:lpstr>
      <vt:lpstr>Methodology &amp; Lessons Learned</vt:lpstr>
      <vt:lpstr>How we choose the features</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JD API Integration</vt:lpstr>
      <vt:lpstr>JD API Integration: What we did?</vt:lpstr>
      <vt:lpstr>JD API Integration: Observations</vt:lpstr>
      <vt:lpstr>JD API Integration: Observations</vt:lpstr>
      <vt:lpstr>JD API Integration: Observations</vt:lpstr>
      <vt:lpstr>JD API Integration: Observations</vt:lpstr>
      <vt:lpstr>User Interface/ User Experience CarPlay Documentation</vt:lpstr>
      <vt:lpstr>Navigation App Templates</vt:lpstr>
      <vt:lpstr>CarPlay Navigation App</vt:lpstr>
      <vt:lpstr>Quality Assurance &amp; Testing</vt:lpstr>
      <vt:lpstr>JD Driver Testing Approaches</vt:lpstr>
      <vt:lpstr>Sample Test Case</vt:lpstr>
      <vt:lpstr>Quality Assurance Summary</vt:lpstr>
      <vt:lpstr>Project Management</vt:lpstr>
      <vt:lpstr>Project Management (Responsibilities)</vt:lpstr>
      <vt:lpstr>Project Management (Flow)</vt:lpstr>
      <vt:lpstr>Project Management (Tools)</vt:lpstr>
      <vt:lpstr>Project Management (Improvements)</vt:lpstr>
      <vt:lpstr>Summary</vt:lpstr>
      <vt:lpstr>Thank You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437</cp:revision>
  <dcterms:created xsi:type="dcterms:W3CDTF">2019-10-21T07:54:10Z</dcterms:created>
  <dcterms:modified xsi:type="dcterms:W3CDTF">2019-12-18T20:05:01Z</dcterms:modified>
</cp:coreProperties>
</file>